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firstSlideNum="2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7315200" cx="10058400"/>
  <p:notesSz cx="7315200" cy="9601200"/>
  <p:embeddedFontLst>
    <p:embeddedFont>
      <p:font typeface="Tahoma"/>
      <p:regular r:id="rId51"/>
      <p:bold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04">
          <p15:clr>
            <a:srgbClr val="A4A3A4"/>
          </p15:clr>
        </p15:guide>
        <p15:guide id="2" pos="3168">
          <p15:clr>
            <a:srgbClr val="A4A3A4"/>
          </p15:clr>
        </p15:guide>
      </p15:sldGuideLst>
    </p:ext>
    <p:ext uri="{2D200454-40CA-4A62-9FC3-DE9A4176ACB9}">
      <p15:notesGuideLst>
        <p15:guide id="1" orient="horz" pos="3025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  <p:ext uri="GoogleSlidesCustomDataVersion2">
      <go:slidesCustomData xmlns:go="http://customooxmlschemas.google.com/" r:id="rId53" roundtripDataSignature="AMtx7mgKmNYy67xOW/Q3ZVR94LBdoICB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04" orient="horz"/>
        <p:guide pos="3168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3025" orient="horz"/>
        <p:guide pos="2304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Tahoma-regular.fntdata"/><Relationship Id="rId50" Type="http://schemas.openxmlformats.org/officeDocument/2006/relationships/slide" Target="slides/slide45.xml"/><Relationship Id="rId53" Type="http://customschemas.google.com/relationships/presentationmetadata" Target="metadata"/><Relationship Id="rId52" Type="http://schemas.openxmlformats.org/officeDocument/2006/relationships/font" Target="fonts/Tahoma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169589" cy="48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4" name="Google Shape;4;n"/>
          <p:cNvSpPr/>
          <p:nvPr>
            <p:ph idx="3" type="sldImg"/>
          </p:nvPr>
        </p:nvSpPr>
        <p:spPr>
          <a:xfrm>
            <a:off x="1182688" y="720725"/>
            <a:ext cx="4951412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" name="Google Shape;5;n"/>
          <p:cNvSpPr txBox="1"/>
          <p:nvPr>
            <p:ph idx="1" type="body"/>
          </p:nvPr>
        </p:nvSpPr>
        <p:spPr>
          <a:xfrm>
            <a:off x="977677" y="4561351"/>
            <a:ext cx="5359848" cy="4319636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145611" y="0"/>
            <a:ext cx="3169589" cy="48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121058"/>
            <a:ext cx="3169589" cy="480142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5611" y="9121058"/>
            <a:ext cx="3169589" cy="480142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977677" y="4561351"/>
            <a:ext cx="5359848" cy="4319636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:notes"/>
          <p:cNvSpPr/>
          <p:nvPr>
            <p:ph idx="2" type="sldImg"/>
          </p:nvPr>
        </p:nvSpPr>
        <p:spPr>
          <a:xfrm>
            <a:off x="1182688" y="720725"/>
            <a:ext cx="4951412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2:notes"/>
          <p:cNvSpPr txBox="1"/>
          <p:nvPr>
            <p:ph idx="1" type="body"/>
          </p:nvPr>
        </p:nvSpPr>
        <p:spPr>
          <a:xfrm>
            <a:off x="977677" y="4561351"/>
            <a:ext cx="5359848" cy="4319636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2:notes"/>
          <p:cNvSpPr/>
          <p:nvPr>
            <p:ph idx="2" type="sldImg"/>
          </p:nvPr>
        </p:nvSpPr>
        <p:spPr>
          <a:xfrm>
            <a:off x="1182688" y="720725"/>
            <a:ext cx="4951412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3:notes"/>
          <p:cNvSpPr txBox="1"/>
          <p:nvPr>
            <p:ph idx="1" type="body"/>
          </p:nvPr>
        </p:nvSpPr>
        <p:spPr>
          <a:xfrm>
            <a:off x="977677" y="4561351"/>
            <a:ext cx="5359848" cy="4319636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3:notes"/>
          <p:cNvSpPr/>
          <p:nvPr>
            <p:ph idx="2" type="sldImg"/>
          </p:nvPr>
        </p:nvSpPr>
        <p:spPr>
          <a:xfrm>
            <a:off x="1182688" y="720725"/>
            <a:ext cx="4951412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4:notes"/>
          <p:cNvSpPr txBox="1"/>
          <p:nvPr>
            <p:ph idx="1" type="body"/>
          </p:nvPr>
        </p:nvSpPr>
        <p:spPr>
          <a:xfrm>
            <a:off x="977677" y="4561351"/>
            <a:ext cx="5359848" cy="4319636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4:notes"/>
          <p:cNvSpPr/>
          <p:nvPr>
            <p:ph idx="2" type="sldImg"/>
          </p:nvPr>
        </p:nvSpPr>
        <p:spPr>
          <a:xfrm>
            <a:off x="1182688" y="720725"/>
            <a:ext cx="4951412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5:notes"/>
          <p:cNvSpPr txBox="1"/>
          <p:nvPr>
            <p:ph idx="1" type="body"/>
          </p:nvPr>
        </p:nvSpPr>
        <p:spPr>
          <a:xfrm>
            <a:off x="977677" y="4561351"/>
            <a:ext cx="5359848" cy="4319636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5:notes"/>
          <p:cNvSpPr/>
          <p:nvPr>
            <p:ph idx="2" type="sldImg"/>
          </p:nvPr>
        </p:nvSpPr>
        <p:spPr>
          <a:xfrm>
            <a:off x="1182688" y="720725"/>
            <a:ext cx="4951412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:notes"/>
          <p:cNvSpPr txBox="1"/>
          <p:nvPr>
            <p:ph idx="1" type="body"/>
          </p:nvPr>
        </p:nvSpPr>
        <p:spPr>
          <a:xfrm>
            <a:off x="977677" y="4561351"/>
            <a:ext cx="5359848" cy="4319636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6:notes"/>
          <p:cNvSpPr/>
          <p:nvPr>
            <p:ph idx="2" type="sldImg"/>
          </p:nvPr>
        </p:nvSpPr>
        <p:spPr>
          <a:xfrm>
            <a:off x="1182688" y="720725"/>
            <a:ext cx="4951412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:notes"/>
          <p:cNvSpPr txBox="1"/>
          <p:nvPr>
            <p:ph idx="1" type="body"/>
          </p:nvPr>
        </p:nvSpPr>
        <p:spPr>
          <a:xfrm>
            <a:off x="977677" y="4561351"/>
            <a:ext cx="5359848" cy="4319636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7:notes"/>
          <p:cNvSpPr/>
          <p:nvPr>
            <p:ph idx="2" type="sldImg"/>
          </p:nvPr>
        </p:nvSpPr>
        <p:spPr>
          <a:xfrm>
            <a:off x="1182688" y="720725"/>
            <a:ext cx="4951412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:notes"/>
          <p:cNvSpPr txBox="1"/>
          <p:nvPr>
            <p:ph idx="1" type="body"/>
          </p:nvPr>
        </p:nvSpPr>
        <p:spPr>
          <a:xfrm>
            <a:off x="977677" y="4561351"/>
            <a:ext cx="5359848" cy="4319636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8:notes"/>
          <p:cNvSpPr/>
          <p:nvPr>
            <p:ph idx="2" type="sldImg"/>
          </p:nvPr>
        </p:nvSpPr>
        <p:spPr>
          <a:xfrm>
            <a:off x="1182688" y="720725"/>
            <a:ext cx="4951412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:notes"/>
          <p:cNvSpPr txBox="1"/>
          <p:nvPr>
            <p:ph idx="1" type="body"/>
          </p:nvPr>
        </p:nvSpPr>
        <p:spPr>
          <a:xfrm>
            <a:off x="977677" y="4561351"/>
            <a:ext cx="5359848" cy="4319636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9:notes"/>
          <p:cNvSpPr/>
          <p:nvPr>
            <p:ph idx="2" type="sldImg"/>
          </p:nvPr>
        </p:nvSpPr>
        <p:spPr>
          <a:xfrm>
            <a:off x="1182688" y="720725"/>
            <a:ext cx="4951412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:notes"/>
          <p:cNvSpPr txBox="1"/>
          <p:nvPr>
            <p:ph idx="1" type="body"/>
          </p:nvPr>
        </p:nvSpPr>
        <p:spPr>
          <a:xfrm>
            <a:off x="977677" y="4561351"/>
            <a:ext cx="5359848" cy="4319636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0:notes"/>
          <p:cNvSpPr/>
          <p:nvPr>
            <p:ph idx="2" type="sldImg"/>
          </p:nvPr>
        </p:nvSpPr>
        <p:spPr>
          <a:xfrm>
            <a:off x="1182688" y="720725"/>
            <a:ext cx="4951412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:notes"/>
          <p:cNvSpPr txBox="1"/>
          <p:nvPr>
            <p:ph idx="1" type="body"/>
          </p:nvPr>
        </p:nvSpPr>
        <p:spPr>
          <a:xfrm>
            <a:off x="977677" y="4561351"/>
            <a:ext cx="5359848" cy="4319636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1:notes"/>
          <p:cNvSpPr/>
          <p:nvPr>
            <p:ph idx="2" type="sldImg"/>
          </p:nvPr>
        </p:nvSpPr>
        <p:spPr>
          <a:xfrm>
            <a:off x="1182688" y="720725"/>
            <a:ext cx="4951412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977677" y="4561351"/>
            <a:ext cx="5359848" cy="4319636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2:notes"/>
          <p:cNvSpPr/>
          <p:nvPr>
            <p:ph idx="2" type="sldImg"/>
          </p:nvPr>
        </p:nvSpPr>
        <p:spPr>
          <a:xfrm>
            <a:off x="1182688" y="720725"/>
            <a:ext cx="4951412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:notes"/>
          <p:cNvSpPr txBox="1"/>
          <p:nvPr>
            <p:ph idx="1" type="body"/>
          </p:nvPr>
        </p:nvSpPr>
        <p:spPr>
          <a:xfrm>
            <a:off x="977677" y="4561351"/>
            <a:ext cx="5359848" cy="4319636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2:notes"/>
          <p:cNvSpPr/>
          <p:nvPr>
            <p:ph idx="2" type="sldImg"/>
          </p:nvPr>
        </p:nvSpPr>
        <p:spPr>
          <a:xfrm>
            <a:off x="1182688" y="720725"/>
            <a:ext cx="4951412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:notes"/>
          <p:cNvSpPr txBox="1"/>
          <p:nvPr>
            <p:ph idx="1" type="body"/>
          </p:nvPr>
        </p:nvSpPr>
        <p:spPr>
          <a:xfrm>
            <a:off x="977677" y="4561351"/>
            <a:ext cx="5359848" cy="4319636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3:notes"/>
          <p:cNvSpPr/>
          <p:nvPr>
            <p:ph idx="2" type="sldImg"/>
          </p:nvPr>
        </p:nvSpPr>
        <p:spPr>
          <a:xfrm>
            <a:off x="1182688" y="720725"/>
            <a:ext cx="4951412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:notes"/>
          <p:cNvSpPr txBox="1"/>
          <p:nvPr>
            <p:ph idx="1" type="body"/>
          </p:nvPr>
        </p:nvSpPr>
        <p:spPr>
          <a:xfrm>
            <a:off x="977677" y="4561351"/>
            <a:ext cx="5359848" cy="4319636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4:notes"/>
          <p:cNvSpPr/>
          <p:nvPr>
            <p:ph idx="2" type="sldImg"/>
          </p:nvPr>
        </p:nvSpPr>
        <p:spPr>
          <a:xfrm>
            <a:off x="1182688" y="720725"/>
            <a:ext cx="4951412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:notes"/>
          <p:cNvSpPr txBox="1"/>
          <p:nvPr>
            <p:ph idx="1" type="body"/>
          </p:nvPr>
        </p:nvSpPr>
        <p:spPr>
          <a:xfrm>
            <a:off x="977677" y="4561351"/>
            <a:ext cx="5359848" cy="4319636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5:notes"/>
          <p:cNvSpPr/>
          <p:nvPr>
            <p:ph idx="2" type="sldImg"/>
          </p:nvPr>
        </p:nvSpPr>
        <p:spPr>
          <a:xfrm>
            <a:off x="1182688" y="720725"/>
            <a:ext cx="4951412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:notes"/>
          <p:cNvSpPr txBox="1"/>
          <p:nvPr>
            <p:ph idx="1" type="body"/>
          </p:nvPr>
        </p:nvSpPr>
        <p:spPr>
          <a:xfrm>
            <a:off x="977677" y="4561351"/>
            <a:ext cx="5359848" cy="4319636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6:notes"/>
          <p:cNvSpPr/>
          <p:nvPr>
            <p:ph idx="2" type="sldImg"/>
          </p:nvPr>
        </p:nvSpPr>
        <p:spPr>
          <a:xfrm>
            <a:off x="1182688" y="720725"/>
            <a:ext cx="4951412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:notes"/>
          <p:cNvSpPr/>
          <p:nvPr>
            <p:ph idx="2" type="sldImg"/>
          </p:nvPr>
        </p:nvSpPr>
        <p:spPr>
          <a:xfrm>
            <a:off x="1182688" y="720725"/>
            <a:ext cx="4951412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2" name="Google Shape;202;p27:notes"/>
          <p:cNvSpPr txBox="1"/>
          <p:nvPr>
            <p:ph idx="1" type="body"/>
          </p:nvPr>
        </p:nvSpPr>
        <p:spPr>
          <a:xfrm>
            <a:off x="977677" y="4561351"/>
            <a:ext cx="5359848" cy="4319636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:notes"/>
          <p:cNvSpPr txBox="1"/>
          <p:nvPr>
            <p:ph idx="1" type="body"/>
          </p:nvPr>
        </p:nvSpPr>
        <p:spPr>
          <a:xfrm>
            <a:off x="977677" y="4561351"/>
            <a:ext cx="5359848" cy="4319636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8:notes"/>
          <p:cNvSpPr/>
          <p:nvPr>
            <p:ph idx="2" type="sldImg"/>
          </p:nvPr>
        </p:nvSpPr>
        <p:spPr>
          <a:xfrm>
            <a:off x="1182688" y="720725"/>
            <a:ext cx="4951412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:notes"/>
          <p:cNvSpPr txBox="1"/>
          <p:nvPr>
            <p:ph idx="1" type="body"/>
          </p:nvPr>
        </p:nvSpPr>
        <p:spPr>
          <a:xfrm>
            <a:off x="977677" y="4561351"/>
            <a:ext cx="5359848" cy="4319636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9:notes"/>
          <p:cNvSpPr/>
          <p:nvPr>
            <p:ph idx="2" type="sldImg"/>
          </p:nvPr>
        </p:nvSpPr>
        <p:spPr>
          <a:xfrm>
            <a:off x="1182688" y="720725"/>
            <a:ext cx="4951412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:notes"/>
          <p:cNvSpPr txBox="1"/>
          <p:nvPr>
            <p:ph idx="1" type="body"/>
          </p:nvPr>
        </p:nvSpPr>
        <p:spPr>
          <a:xfrm>
            <a:off x="977677" y="4561351"/>
            <a:ext cx="5359848" cy="4319636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0:notes"/>
          <p:cNvSpPr/>
          <p:nvPr>
            <p:ph idx="2" type="sldImg"/>
          </p:nvPr>
        </p:nvSpPr>
        <p:spPr>
          <a:xfrm>
            <a:off x="1182688" y="720725"/>
            <a:ext cx="4951412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:notes"/>
          <p:cNvSpPr txBox="1"/>
          <p:nvPr>
            <p:ph idx="1" type="body"/>
          </p:nvPr>
        </p:nvSpPr>
        <p:spPr>
          <a:xfrm>
            <a:off x="977677" y="4561351"/>
            <a:ext cx="5359848" cy="4319636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1:notes"/>
          <p:cNvSpPr/>
          <p:nvPr>
            <p:ph idx="2" type="sldImg"/>
          </p:nvPr>
        </p:nvSpPr>
        <p:spPr>
          <a:xfrm>
            <a:off x="1182688" y="720725"/>
            <a:ext cx="4951412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 txBox="1"/>
          <p:nvPr>
            <p:ph idx="1" type="body"/>
          </p:nvPr>
        </p:nvSpPr>
        <p:spPr>
          <a:xfrm>
            <a:off x="977677" y="4561351"/>
            <a:ext cx="5359848" cy="4319636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3:notes"/>
          <p:cNvSpPr/>
          <p:nvPr>
            <p:ph idx="2" type="sldImg"/>
          </p:nvPr>
        </p:nvSpPr>
        <p:spPr>
          <a:xfrm>
            <a:off x="1182688" y="720725"/>
            <a:ext cx="4951412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:notes"/>
          <p:cNvSpPr txBox="1"/>
          <p:nvPr>
            <p:ph idx="1" type="body"/>
          </p:nvPr>
        </p:nvSpPr>
        <p:spPr>
          <a:xfrm>
            <a:off x="977677" y="4561351"/>
            <a:ext cx="5359848" cy="4319636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2:notes"/>
          <p:cNvSpPr/>
          <p:nvPr>
            <p:ph idx="2" type="sldImg"/>
          </p:nvPr>
        </p:nvSpPr>
        <p:spPr>
          <a:xfrm>
            <a:off x="1182688" y="720725"/>
            <a:ext cx="4951412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:notes"/>
          <p:cNvSpPr txBox="1"/>
          <p:nvPr>
            <p:ph idx="1" type="body"/>
          </p:nvPr>
        </p:nvSpPr>
        <p:spPr>
          <a:xfrm>
            <a:off x="977677" y="4561351"/>
            <a:ext cx="5359848" cy="4319636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3:notes"/>
          <p:cNvSpPr/>
          <p:nvPr>
            <p:ph idx="2" type="sldImg"/>
          </p:nvPr>
        </p:nvSpPr>
        <p:spPr>
          <a:xfrm>
            <a:off x="1182688" y="720725"/>
            <a:ext cx="4951412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:notes"/>
          <p:cNvSpPr txBox="1"/>
          <p:nvPr>
            <p:ph idx="1" type="body"/>
          </p:nvPr>
        </p:nvSpPr>
        <p:spPr>
          <a:xfrm>
            <a:off x="977677" y="4561351"/>
            <a:ext cx="5359848" cy="4319636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4:notes"/>
          <p:cNvSpPr/>
          <p:nvPr>
            <p:ph idx="2" type="sldImg"/>
          </p:nvPr>
        </p:nvSpPr>
        <p:spPr>
          <a:xfrm>
            <a:off x="1182688" y="720725"/>
            <a:ext cx="4951412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:notes"/>
          <p:cNvSpPr txBox="1"/>
          <p:nvPr>
            <p:ph idx="1" type="body"/>
          </p:nvPr>
        </p:nvSpPr>
        <p:spPr>
          <a:xfrm>
            <a:off x="977677" y="4561351"/>
            <a:ext cx="5359848" cy="4319636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5:notes"/>
          <p:cNvSpPr/>
          <p:nvPr>
            <p:ph idx="2" type="sldImg"/>
          </p:nvPr>
        </p:nvSpPr>
        <p:spPr>
          <a:xfrm>
            <a:off x="1182688" y="720725"/>
            <a:ext cx="4951412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:notes"/>
          <p:cNvSpPr txBox="1"/>
          <p:nvPr>
            <p:ph idx="1" type="body"/>
          </p:nvPr>
        </p:nvSpPr>
        <p:spPr>
          <a:xfrm>
            <a:off x="977677" y="4561351"/>
            <a:ext cx="5359848" cy="4319636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6:notes"/>
          <p:cNvSpPr/>
          <p:nvPr>
            <p:ph idx="2" type="sldImg"/>
          </p:nvPr>
        </p:nvSpPr>
        <p:spPr>
          <a:xfrm>
            <a:off x="1182688" y="720725"/>
            <a:ext cx="4951412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:notes"/>
          <p:cNvSpPr txBox="1"/>
          <p:nvPr>
            <p:ph idx="1" type="body"/>
          </p:nvPr>
        </p:nvSpPr>
        <p:spPr>
          <a:xfrm>
            <a:off x="977677" y="4561351"/>
            <a:ext cx="5359848" cy="4319636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7:notes"/>
          <p:cNvSpPr/>
          <p:nvPr>
            <p:ph idx="2" type="sldImg"/>
          </p:nvPr>
        </p:nvSpPr>
        <p:spPr>
          <a:xfrm>
            <a:off x="1182688" y="720725"/>
            <a:ext cx="4951412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:notes"/>
          <p:cNvSpPr txBox="1"/>
          <p:nvPr>
            <p:ph idx="1" type="body"/>
          </p:nvPr>
        </p:nvSpPr>
        <p:spPr>
          <a:xfrm>
            <a:off x="977677" y="4561351"/>
            <a:ext cx="5359848" cy="4319636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8:notes"/>
          <p:cNvSpPr/>
          <p:nvPr>
            <p:ph idx="2" type="sldImg"/>
          </p:nvPr>
        </p:nvSpPr>
        <p:spPr>
          <a:xfrm>
            <a:off x="1182688" y="720725"/>
            <a:ext cx="4951412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:notes"/>
          <p:cNvSpPr txBox="1"/>
          <p:nvPr>
            <p:ph idx="1" type="body"/>
          </p:nvPr>
        </p:nvSpPr>
        <p:spPr>
          <a:xfrm>
            <a:off x="977677" y="4561351"/>
            <a:ext cx="5359848" cy="4319636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9:notes"/>
          <p:cNvSpPr/>
          <p:nvPr>
            <p:ph idx="2" type="sldImg"/>
          </p:nvPr>
        </p:nvSpPr>
        <p:spPr>
          <a:xfrm>
            <a:off x="1182688" y="720725"/>
            <a:ext cx="4951412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0:notes"/>
          <p:cNvSpPr txBox="1"/>
          <p:nvPr>
            <p:ph idx="1" type="body"/>
          </p:nvPr>
        </p:nvSpPr>
        <p:spPr>
          <a:xfrm>
            <a:off x="977677" y="4561351"/>
            <a:ext cx="5359848" cy="4319636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0:notes"/>
          <p:cNvSpPr/>
          <p:nvPr>
            <p:ph idx="2" type="sldImg"/>
          </p:nvPr>
        </p:nvSpPr>
        <p:spPr>
          <a:xfrm>
            <a:off x="1182688" y="720725"/>
            <a:ext cx="4951412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1:notes"/>
          <p:cNvSpPr txBox="1"/>
          <p:nvPr>
            <p:ph idx="1" type="body"/>
          </p:nvPr>
        </p:nvSpPr>
        <p:spPr>
          <a:xfrm>
            <a:off x="977677" y="4561351"/>
            <a:ext cx="5359848" cy="4319636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1:notes"/>
          <p:cNvSpPr/>
          <p:nvPr>
            <p:ph idx="2" type="sldImg"/>
          </p:nvPr>
        </p:nvSpPr>
        <p:spPr>
          <a:xfrm>
            <a:off x="1182688" y="720725"/>
            <a:ext cx="4951412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 txBox="1"/>
          <p:nvPr>
            <p:ph idx="1" type="body"/>
          </p:nvPr>
        </p:nvSpPr>
        <p:spPr>
          <a:xfrm>
            <a:off x="977677" y="4561351"/>
            <a:ext cx="5359848" cy="4319636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4:notes"/>
          <p:cNvSpPr/>
          <p:nvPr>
            <p:ph idx="2" type="sldImg"/>
          </p:nvPr>
        </p:nvSpPr>
        <p:spPr>
          <a:xfrm>
            <a:off x="1182688" y="720725"/>
            <a:ext cx="4951412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2:notes"/>
          <p:cNvSpPr txBox="1"/>
          <p:nvPr>
            <p:ph idx="1" type="body"/>
          </p:nvPr>
        </p:nvSpPr>
        <p:spPr>
          <a:xfrm>
            <a:off x="977677" y="4561351"/>
            <a:ext cx="5359848" cy="4319636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2:notes"/>
          <p:cNvSpPr/>
          <p:nvPr>
            <p:ph idx="2" type="sldImg"/>
          </p:nvPr>
        </p:nvSpPr>
        <p:spPr>
          <a:xfrm>
            <a:off x="1182688" y="720725"/>
            <a:ext cx="4951412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3:notes"/>
          <p:cNvSpPr txBox="1"/>
          <p:nvPr>
            <p:ph idx="1" type="body"/>
          </p:nvPr>
        </p:nvSpPr>
        <p:spPr>
          <a:xfrm>
            <a:off x="977677" y="4561351"/>
            <a:ext cx="5359848" cy="4319636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3:notes"/>
          <p:cNvSpPr/>
          <p:nvPr>
            <p:ph idx="2" type="sldImg"/>
          </p:nvPr>
        </p:nvSpPr>
        <p:spPr>
          <a:xfrm>
            <a:off x="1182688" y="720725"/>
            <a:ext cx="4951412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4:notes"/>
          <p:cNvSpPr txBox="1"/>
          <p:nvPr>
            <p:ph idx="1" type="body"/>
          </p:nvPr>
        </p:nvSpPr>
        <p:spPr>
          <a:xfrm>
            <a:off x="977677" y="4561351"/>
            <a:ext cx="5359848" cy="4319636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44:notes"/>
          <p:cNvSpPr/>
          <p:nvPr>
            <p:ph idx="2" type="sldImg"/>
          </p:nvPr>
        </p:nvSpPr>
        <p:spPr>
          <a:xfrm>
            <a:off x="1182688" y="720725"/>
            <a:ext cx="4951412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:notes"/>
          <p:cNvSpPr txBox="1"/>
          <p:nvPr>
            <p:ph idx="1" type="body"/>
          </p:nvPr>
        </p:nvSpPr>
        <p:spPr>
          <a:xfrm>
            <a:off x="977677" y="4561351"/>
            <a:ext cx="5359848" cy="4319636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5:notes"/>
          <p:cNvSpPr/>
          <p:nvPr>
            <p:ph idx="2" type="sldImg"/>
          </p:nvPr>
        </p:nvSpPr>
        <p:spPr>
          <a:xfrm>
            <a:off x="1182688" y="720725"/>
            <a:ext cx="4951412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6:notes"/>
          <p:cNvSpPr txBox="1"/>
          <p:nvPr>
            <p:ph idx="1" type="body"/>
          </p:nvPr>
        </p:nvSpPr>
        <p:spPr>
          <a:xfrm>
            <a:off x="977677" y="4561351"/>
            <a:ext cx="5359848" cy="4319636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6:notes"/>
          <p:cNvSpPr/>
          <p:nvPr>
            <p:ph idx="2" type="sldImg"/>
          </p:nvPr>
        </p:nvSpPr>
        <p:spPr>
          <a:xfrm>
            <a:off x="1182688" y="720725"/>
            <a:ext cx="4951412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7:notes"/>
          <p:cNvSpPr txBox="1"/>
          <p:nvPr>
            <p:ph idx="1" type="body"/>
          </p:nvPr>
        </p:nvSpPr>
        <p:spPr>
          <a:xfrm>
            <a:off x="977677" y="4561351"/>
            <a:ext cx="5359848" cy="4319636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7:notes"/>
          <p:cNvSpPr/>
          <p:nvPr>
            <p:ph idx="2" type="sldImg"/>
          </p:nvPr>
        </p:nvSpPr>
        <p:spPr>
          <a:xfrm>
            <a:off x="1182688" y="720725"/>
            <a:ext cx="4951412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:notes"/>
          <p:cNvSpPr txBox="1"/>
          <p:nvPr>
            <p:ph idx="1" type="body"/>
          </p:nvPr>
        </p:nvSpPr>
        <p:spPr>
          <a:xfrm>
            <a:off x="977677" y="4561351"/>
            <a:ext cx="5359848" cy="4319636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6:notes"/>
          <p:cNvSpPr/>
          <p:nvPr>
            <p:ph idx="2" type="sldImg"/>
          </p:nvPr>
        </p:nvSpPr>
        <p:spPr>
          <a:xfrm>
            <a:off x="1182688" y="720725"/>
            <a:ext cx="4951412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:notes"/>
          <p:cNvSpPr txBox="1"/>
          <p:nvPr>
            <p:ph idx="1" type="body"/>
          </p:nvPr>
        </p:nvSpPr>
        <p:spPr>
          <a:xfrm>
            <a:off x="977677" y="4561351"/>
            <a:ext cx="5359848" cy="4319636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7:notes"/>
          <p:cNvSpPr/>
          <p:nvPr>
            <p:ph idx="2" type="sldImg"/>
          </p:nvPr>
        </p:nvSpPr>
        <p:spPr>
          <a:xfrm>
            <a:off x="1182688" y="720725"/>
            <a:ext cx="4951412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8:notes"/>
          <p:cNvSpPr txBox="1"/>
          <p:nvPr>
            <p:ph idx="1" type="body"/>
          </p:nvPr>
        </p:nvSpPr>
        <p:spPr>
          <a:xfrm>
            <a:off x="977677" y="4561351"/>
            <a:ext cx="5359848" cy="4319636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8:notes"/>
          <p:cNvSpPr/>
          <p:nvPr>
            <p:ph idx="2" type="sldImg"/>
          </p:nvPr>
        </p:nvSpPr>
        <p:spPr>
          <a:xfrm>
            <a:off x="1182688" y="720725"/>
            <a:ext cx="4951412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9:notes"/>
          <p:cNvSpPr txBox="1"/>
          <p:nvPr>
            <p:ph idx="1" type="body"/>
          </p:nvPr>
        </p:nvSpPr>
        <p:spPr>
          <a:xfrm>
            <a:off x="977677" y="4561351"/>
            <a:ext cx="5359848" cy="4319636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9:notes"/>
          <p:cNvSpPr/>
          <p:nvPr>
            <p:ph idx="2" type="sldImg"/>
          </p:nvPr>
        </p:nvSpPr>
        <p:spPr>
          <a:xfrm>
            <a:off x="1182688" y="720725"/>
            <a:ext cx="4951412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0:notes"/>
          <p:cNvSpPr txBox="1"/>
          <p:nvPr>
            <p:ph idx="1" type="body"/>
          </p:nvPr>
        </p:nvSpPr>
        <p:spPr>
          <a:xfrm>
            <a:off x="977677" y="4561351"/>
            <a:ext cx="5359848" cy="4319636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0:notes"/>
          <p:cNvSpPr/>
          <p:nvPr>
            <p:ph idx="2" type="sldImg"/>
          </p:nvPr>
        </p:nvSpPr>
        <p:spPr>
          <a:xfrm>
            <a:off x="1182688" y="720725"/>
            <a:ext cx="4951412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showMasterSp="0" type="vertTx">
  <p:cSld name="VERTICAL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8"/>
          <p:cNvSpPr txBox="1"/>
          <p:nvPr>
            <p:ph type="title"/>
          </p:nvPr>
        </p:nvSpPr>
        <p:spPr>
          <a:xfrm>
            <a:off x="503238" y="244475"/>
            <a:ext cx="9051925" cy="493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9950" lIns="99900" spcFirstLastPara="1" rIns="99900" wrap="square" tIns="499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8"/>
          <p:cNvSpPr txBox="1"/>
          <p:nvPr>
            <p:ph idx="1" type="body"/>
          </p:nvPr>
        </p:nvSpPr>
        <p:spPr>
          <a:xfrm rot="5400000">
            <a:off x="2712245" y="-1086643"/>
            <a:ext cx="4633912" cy="9051925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99900" spcFirstLastPara="1" rIns="99900" wrap="square" tIns="49950">
            <a:noAutofit/>
          </a:bodyPr>
          <a:lstStyle>
            <a:lvl1pPr indent="-314325" lvl="0" marL="4572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1pPr>
            <a:lvl2pPr indent="-302894" lvl="1" marL="914400" algn="l">
              <a:spcBef>
                <a:spcPts val="360"/>
              </a:spcBef>
              <a:spcAft>
                <a:spcPts val="0"/>
              </a:spcAft>
              <a:buSzPts val="1170"/>
              <a:buChar char="●"/>
              <a:defRPr/>
            </a:lvl2pPr>
            <a:lvl3pPr indent="-302894" lvl="2" marL="1371600" algn="l">
              <a:spcBef>
                <a:spcPts val="360"/>
              </a:spcBef>
              <a:spcAft>
                <a:spcPts val="0"/>
              </a:spcAft>
              <a:buSzPts val="1170"/>
              <a:buChar char="●"/>
              <a:defRPr/>
            </a:lvl3pPr>
            <a:lvl4pPr indent="-302894" lvl="3" marL="1828800" algn="l">
              <a:spcBef>
                <a:spcPts val="360"/>
              </a:spcBef>
              <a:spcAft>
                <a:spcPts val="0"/>
              </a:spcAft>
              <a:buSzPts val="1170"/>
              <a:buChar char="●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9"/>
          <p:cNvSpPr txBox="1"/>
          <p:nvPr>
            <p:ph type="title"/>
          </p:nvPr>
        </p:nvSpPr>
        <p:spPr>
          <a:xfrm rot="5400000">
            <a:off x="5668169" y="1869281"/>
            <a:ext cx="5511800" cy="2262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9950" lIns="99900" spcFirstLastPara="1" rIns="99900" wrap="square" tIns="499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9"/>
          <p:cNvSpPr txBox="1"/>
          <p:nvPr>
            <p:ph idx="1" type="body"/>
          </p:nvPr>
        </p:nvSpPr>
        <p:spPr>
          <a:xfrm rot="5400000">
            <a:off x="1066007" y="-318293"/>
            <a:ext cx="5511800" cy="6637337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99900" spcFirstLastPara="1" rIns="99900" wrap="square" tIns="49950">
            <a:noAutofit/>
          </a:bodyPr>
          <a:lstStyle>
            <a:lvl1pPr indent="-314325" lvl="0" marL="4572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1pPr>
            <a:lvl2pPr indent="-302894" lvl="1" marL="914400" algn="l">
              <a:spcBef>
                <a:spcPts val="360"/>
              </a:spcBef>
              <a:spcAft>
                <a:spcPts val="0"/>
              </a:spcAft>
              <a:buSzPts val="1170"/>
              <a:buChar char="●"/>
              <a:defRPr/>
            </a:lvl2pPr>
            <a:lvl3pPr indent="-302894" lvl="2" marL="1371600" algn="l">
              <a:spcBef>
                <a:spcPts val="360"/>
              </a:spcBef>
              <a:spcAft>
                <a:spcPts val="0"/>
              </a:spcAft>
              <a:buSzPts val="1170"/>
              <a:buChar char="●"/>
              <a:defRPr/>
            </a:lvl3pPr>
            <a:lvl4pPr indent="-302894" lvl="3" marL="1828800" algn="l">
              <a:spcBef>
                <a:spcPts val="360"/>
              </a:spcBef>
              <a:spcAft>
                <a:spcPts val="0"/>
              </a:spcAft>
              <a:buSzPts val="1170"/>
              <a:buChar char="●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0"/>
          <p:cNvSpPr txBox="1"/>
          <p:nvPr>
            <p:ph type="title"/>
          </p:nvPr>
        </p:nvSpPr>
        <p:spPr>
          <a:xfrm>
            <a:off x="503238" y="244475"/>
            <a:ext cx="9051925" cy="493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9950" lIns="99900" spcFirstLastPara="1" rIns="99900" wrap="square" tIns="499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50"/>
          <p:cNvSpPr txBox="1"/>
          <p:nvPr>
            <p:ph idx="1" type="body"/>
          </p:nvPr>
        </p:nvSpPr>
        <p:spPr>
          <a:xfrm>
            <a:off x="503238" y="1122363"/>
            <a:ext cx="9051925" cy="4633912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99900" spcFirstLastPara="1" rIns="99900" wrap="square" tIns="49950">
            <a:noAutofit/>
          </a:bodyPr>
          <a:lstStyle>
            <a:lvl1pPr indent="-314325" lvl="0" marL="4572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1pPr>
            <a:lvl2pPr indent="-302894" lvl="1" marL="914400" algn="l">
              <a:spcBef>
                <a:spcPts val="360"/>
              </a:spcBef>
              <a:spcAft>
                <a:spcPts val="0"/>
              </a:spcAft>
              <a:buSzPts val="1170"/>
              <a:buChar char="●"/>
              <a:defRPr/>
            </a:lvl2pPr>
            <a:lvl3pPr indent="-302894" lvl="2" marL="1371600" algn="l">
              <a:spcBef>
                <a:spcPts val="360"/>
              </a:spcBef>
              <a:spcAft>
                <a:spcPts val="0"/>
              </a:spcAft>
              <a:buSzPts val="1170"/>
              <a:buChar char="●"/>
              <a:defRPr/>
            </a:lvl3pPr>
            <a:lvl4pPr indent="-302894" lvl="3" marL="1828800" algn="l">
              <a:spcBef>
                <a:spcPts val="360"/>
              </a:spcBef>
              <a:spcAft>
                <a:spcPts val="0"/>
              </a:spcAft>
              <a:buSzPts val="1170"/>
              <a:buChar char="●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showMasterSp="0" type="twoTxTwoObj">
  <p:cSld name="TWO_OBJECTS_WITH_TEX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1"/>
          <p:cNvSpPr txBox="1"/>
          <p:nvPr>
            <p:ph type="title"/>
          </p:nvPr>
        </p:nvSpPr>
        <p:spPr>
          <a:xfrm>
            <a:off x="503238" y="293688"/>
            <a:ext cx="9051925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950" lIns="99900" spcFirstLastPara="1" rIns="99900" wrap="square" tIns="499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1"/>
          <p:cNvSpPr txBox="1"/>
          <p:nvPr>
            <p:ph idx="1" type="body"/>
          </p:nvPr>
        </p:nvSpPr>
        <p:spPr>
          <a:xfrm>
            <a:off x="503238" y="1636713"/>
            <a:ext cx="4443412" cy="682625"/>
          </a:xfrm>
          <a:prstGeom prst="rect">
            <a:avLst/>
          </a:prstGeom>
          <a:noFill/>
          <a:ln>
            <a:noFill/>
          </a:ln>
        </p:spPr>
        <p:txBody>
          <a:bodyPr anchorCtr="0" anchor="b" bIns="49950" lIns="99900" spcFirstLastPara="1" rIns="99900" wrap="square" tIns="4995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18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3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17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04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Font typeface="Times New Roman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Font typeface="Times New Roman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Font typeface="Times New Roman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Font typeface="Times New Roman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Font typeface="Times New Roman"/>
              <a:buNone/>
              <a:defRPr b="1" sz="1600"/>
            </a:lvl9pPr>
          </a:lstStyle>
          <a:p/>
        </p:txBody>
      </p:sp>
      <p:sp>
        <p:nvSpPr>
          <p:cNvPr id="22" name="Google Shape;22;p51"/>
          <p:cNvSpPr txBox="1"/>
          <p:nvPr>
            <p:ph idx="2" type="body"/>
          </p:nvPr>
        </p:nvSpPr>
        <p:spPr>
          <a:xfrm>
            <a:off x="503238" y="2319338"/>
            <a:ext cx="4443412" cy="4214812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99900" spcFirstLastPara="1" rIns="99900" wrap="square" tIns="49950">
            <a:noAutofit/>
          </a:bodyPr>
          <a:lstStyle>
            <a:lvl1pPr indent="-342900" lvl="0" marL="457200" algn="l">
              <a:spcBef>
                <a:spcPts val="480"/>
              </a:spcBef>
              <a:spcAft>
                <a:spcPts val="0"/>
              </a:spcAft>
              <a:buSzPts val="1800"/>
              <a:buChar char="●"/>
              <a:defRPr sz="2400"/>
            </a:lvl1pPr>
            <a:lvl2pPr indent="-311150" lvl="1" marL="914400" algn="l">
              <a:spcBef>
                <a:spcPts val="400"/>
              </a:spcBef>
              <a:spcAft>
                <a:spcPts val="0"/>
              </a:spcAft>
              <a:buSzPts val="1300"/>
              <a:buChar char="●"/>
              <a:defRPr sz="2000"/>
            </a:lvl2pPr>
            <a:lvl3pPr indent="-302894" lvl="2" marL="1371600" algn="l">
              <a:spcBef>
                <a:spcPts val="360"/>
              </a:spcBef>
              <a:spcAft>
                <a:spcPts val="0"/>
              </a:spcAft>
              <a:buSzPts val="1170"/>
              <a:buChar char="●"/>
              <a:defRPr sz="1800"/>
            </a:lvl3pPr>
            <a:lvl4pPr indent="-294639" lvl="3" marL="1828800" algn="l">
              <a:spcBef>
                <a:spcPts val="320"/>
              </a:spcBef>
              <a:spcAft>
                <a:spcPts val="0"/>
              </a:spcAft>
              <a:buSzPts val="1040"/>
              <a:buChar char="●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Font typeface="Times New Roman"/>
              <a:buChar char="–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Font typeface="Times New Roman"/>
              <a:buChar char="–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Font typeface="Times New Roman"/>
              <a:buChar char="–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Font typeface="Times New Roman"/>
              <a:buChar char="–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Font typeface="Times New Roman"/>
              <a:buChar char="–"/>
              <a:defRPr sz="1600"/>
            </a:lvl9pPr>
          </a:lstStyle>
          <a:p/>
        </p:txBody>
      </p:sp>
      <p:sp>
        <p:nvSpPr>
          <p:cNvPr id="23" name="Google Shape;23;p51"/>
          <p:cNvSpPr txBox="1"/>
          <p:nvPr>
            <p:ph idx="3" type="body"/>
          </p:nvPr>
        </p:nvSpPr>
        <p:spPr>
          <a:xfrm>
            <a:off x="5110163" y="1636713"/>
            <a:ext cx="4445000" cy="682625"/>
          </a:xfrm>
          <a:prstGeom prst="rect">
            <a:avLst/>
          </a:prstGeom>
          <a:noFill/>
          <a:ln>
            <a:noFill/>
          </a:ln>
        </p:spPr>
        <p:txBody>
          <a:bodyPr anchorCtr="0" anchor="b" bIns="49950" lIns="99900" spcFirstLastPara="1" rIns="99900" wrap="square" tIns="4995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18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3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17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04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Font typeface="Times New Roman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Font typeface="Times New Roman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Font typeface="Times New Roman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Font typeface="Times New Roman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Font typeface="Times New Roman"/>
              <a:buNone/>
              <a:defRPr b="1" sz="1600"/>
            </a:lvl9pPr>
          </a:lstStyle>
          <a:p/>
        </p:txBody>
      </p:sp>
      <p:sp>
        <p:nvSpPr>
          <p:cNvPr id="24" name="Google Shape;24;p51"/>
          <p:cNvSpPr txBox="1"/>
          <p:nvPr>
            <p:ph idx="4" type="body"/>
          </p:nvPr>
        </p:nvSpPr>
        <p:spPr>
          <a:xfrm>
            <a:off x="5110163" y="2319338"/>
            <a:ext cx="4445000" cy="4214812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99900" spcFirstLastPara="1" rIns="99900" wrap="square" tIns="49950">
            <a:noAutofit/>
          </a:bodyPr>
          <a:lstStyle>
            <a:lvl1pPr indent="-342900" lvl="0" marL="457200" algn="l">
              <a:spcBef>
                <a:spcPts val="480"/>
              </a:spcBef>
              <a:spcAft>
                <a:spcPts val="0"/>
              </a:spcAft>
              <a:buSzPts val="1800"/>
              <a:buChar char="●"/>
              <a:defRPr sz="2400"/>
            </a:lvl1pPr>
            <a:lvl2pPr indent="-311150" lvl="1" marL="914400" algn="l">
              <a:spcBef>
                <a:spcPts val="400"/>
              </a:spcBef>
              <a:spcAft>
                <a:spcPts val="0"/>
              </a:spcAft>
              <a:buSzPts val="1300"/>
              <a:buChar char="●"/>
              <a:defRPr sz="2000"/>
            </a:lvl2pPr>
            <a:lvl3pPr indent="-302894" lvl="2" marL="1371600" algn="l">
              <a:spcBef>
                <a:spcPts val="360"/>
              </a:spcBef>
              <a:spcAft>
                <a:spcPts val="0"/>
              </a:spcAft>
              <a:buSzPts val="1170"/>
              <a:buChar char="●"/>
              <a:defRPr sz="1800"/>
            </a:lvl3pPr>
            <a:lvl4pPr indent="-294639" lvl="3" marL="1828800" algn="l">
              <a:spcBef>
                <a:spcPts val="320"/>
              </a:spcBef>
              <a:spcAft>
                <a:spcPts val="0"/>
              </a:spcAft>
              <a:buSzPts val="1040"/>
              <a:buChar char="●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Font typeface="Times New Roman"/>
              <a:buChar char="–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Font typeface="Times New Roman"/>
              <a:buChar char="–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Font typeface="Times New Roman"/>
              <a:buChar char="–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Font typeface="Times New Roman"/>
              <a:buChar char="–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Font typeface="Times New Roman"/>
              <a:buChar char="–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 type="twoObj">
  <p:cSld name="TWO_OBJECT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2"/>
          <p:cNvSpPr txBox="1"/>
          <p:nvPr>
            <p:ph type="title"/>
          </p:nvPr>
        </p:nvSpPr>
        <p:spPr>
          <a:xfrm>
            <a:off x="503238" y="244475"/>
            <a:ext cx="9051925" cy="493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9950" lIns="99900" spcFirstLastPara="1" rIns="99900" wrap="square" tIns="499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2"/>
          <p:cNvSpPr txBox="1"/>
          <p:nvPr>
            <p:ph idx="1" type="body"/>
          </p:nvPr>
        </p:nvSpPr>
        <p:spPr>
          <a:xfrm>
            <a:off x="503238" y="1122363"/>
            <a:ext cx="4449762" cy="4633912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99900" spcFirstLastPara="1" rIns="99900" wrap="square" tIns="49950">
            <a:noAutofit/>
          </a:bodyPr>
          <a:lstStyle>
            <a:lvl1pPr indent="-361950" lvl="0" marL="457200" algn="l">
              <a:spcBef>
                <a:spcPts val="560"/>
              </a:spcBef>
              <a:spcAft>
                <a:spcPts val="0"/>
              </a:spcAft>
              <a:buSzPts val="2100"/>
              <a:buChar char="●"/>
              <a:defRPr sz="2800"/>
            </a:lvl1pPr>
            <a:lvl2pPr indent="-327660" lvl="1" marL="914400" algn="l">
              <a:spcBef>
                <a:spcPts val="480"/>
              </a:spcBef>
              <a:spcAft>
                <a:spcPts val="0"/>
              </a:spcAft>
              <a:buSzPts val="1560"/>
              <a:buChar char="●"/>
              <a:defRPr sz="2400"/>
            </a:lvl2pPr>
            <a:lvl3pPr indent="-311150" lvl="2" marL="1371600" algn="l">
              <a:spcBef>
                <a:spcPts val="400"/>
              </a:spcBef>
              <a:spcAft>
                <a:spcPts val="0"/>
              </a:spcAft>
              <a:buSzPts val="1300"/>
              <a:buChar char="●"/>
              <a:defRPr sz="2000"/>
            </a:lvl3pPr>
            <a:lvl4pPr indent="-302894" lvl="3" marL="1828800" algn="l">
              <a:spcBef>
                <a:spcPts val="360"/>
              </a:spcBef>
              <a:spcAft>
                <a:spcPts val="0"/>
              </a:spcAft>
              <a:buSzPts val="1170"/>
              <a:buChar char="●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Font typeface="Times New Roman"/>
              <a:buChar char="–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Font typeface="Times New Roman"/>
              <a:buChar char="–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Font typeface="Times New Roman"/>
              <a:buChar char="–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Font typeface="Times New Roman"/>
              <a:buChar char="–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Font typeface="Times New Roman"/>
              <a:buChar char="–"/>
              <a:defRPr sz="1800"/>
            </a:lvl9pPr>
          </a:lstStyle>
          <a:p/>
        </p:txBody>
      </p:sp>
      <p:sp>
        <p:nvSpPr>
          <p:cNvPr id="28" name="Google Shape;28;p52"/>
          <p:cNvSpPr txBox="1"/>
          <p:nvPr>
            <p:ph idx="2" type="body"/>
          </p:nvPr>
        </p:nvSpPr>
        <p:spPr>
          <a:xfrm>
            <a:off x="5105400" y="1122363"/>
            <a:ext cx="4449763" cy="4633912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99900" spcFirstLastPara="1" rIns="99900" wrap="square" tIns="49950">
            <a:noAutofit/>
          </a:bodyPr>
          <a:lstStyle>
            <a:lvl1pPr indent="-361950" lvl="0" marL="457200" algn="l">
              <a:spcBef>
                <a:spcPts val="560"/>
              </a:spcBef>
              <a:spcAft>
                <a:spcPts val="0"/>
              </a:spcAft>
              <a:buSzPts val="2100"/>
              <a:buChar char="●"/>
              <a:defRPr sz="2800"/>
            </a:lvl1pPr>
            <a:lvl2pPr indent="-327660" lvl="1" marL="914400" algn="l">
              <a:spcBef>
                <a:spcPts val="480"/>
              </a:spcBef>
              <a:spcAft>
                <a:spcPts val="0"/>
              </a:spcAft>
              <a:buSzPts val="1560"/>
              <a:buChar char="●"/>
              <a:defRPr sz="2400"/>
            </a:lvl2pPr>
            <a:lvl3pPr indent="-311150" lvl="2" marL="1371600" algn="l">
              <a:spcBef>
                <a:spcPts val="400"/>
              </a:spcBef>
              <a:spcAft>
                <a:spcPts val="0"/>
              </a:spcAft>
              <a:buSzPts val="1300"/>
              <a:buChar char="●"/>
              <a:defRPr sz="2000"/>
            </a:lvl3pPr>
            <a:lvl4pPr indent="-302894" lvl="3" marL="1828800" algn="l">
              <a:spcBef>
                <a:spcPts val="360"/>
              </a:spcBef>
              <a:spcAft>
                <a:spcPts val="0"/>
              </a:spcAft>
              <a:buSzPts val="1170"/>
              <a:buChar char="●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Font typeface="Times New Roman"/>
              <a:buChar char="–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Font typeface="Times New Roman"/>
              <a:buChar char="–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Font typeface="Times New Roman"/>
              <a:buChar char="–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Font typeface="Times New Roman"/>
              <a:buChar char="–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Font typeface="Times New Roman"/>
              <a:buChar char="–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3"/>
          <p:cNvSpPr txBox="1"/>
          <p:nvPr>
            <p:ph type="title"/>
          </p:nvPr>
        </p:nvSpPr>
        <p:spPr>
          <a:xfrm>
            <a:off x="503238" y="244475"/>
            <a:ext cx="9051925" cy="493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9950" lIns="99900" spcFirstLastPara="1" rIns="99900" wrap="square" tIns="499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4"/>
          <p:cNvSpPr txBox="1"/>
          <p:nvPr>
            <p:ph type="ctrTitle"/>
          </p:nvPr>
        </p:nvSpPr>
        <p:spPr>
          <a:xfrm>
            <a:off x="754063" y="2271713"/>
            <a:ext cx="8550275" cy="1568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950" lIns="99900" spcFirstLastPara="1" rIns="99900" wrap="square" tIns="499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4"/>
          <p:cNvSpPr txBox="1"/>
          <p:nvPr>
            <p:ph idx="1" type="subTitle"/>
          </p:nvPr>
        </p:nvSpPr>
        <p:spPr>
          <a:xfrm>
            <a:off x="1508125" y="4144963"/>
            <a:ext cx="7042150" cy="1870075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99900" spcFirstLastPara="1" rIns="99900" wrap="square" tIns="49950">
            <a:noAutofit/>
          </a:bodyPr>
          <a:lstStyle>
            <a:lvl1pPr lvl="0" algn="ctr">
              <a:spcBef>
                <a:spcPts val="56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spcBef>
                <a:spcPts val="520"/>
              </a:spcBef>
              <a:spcAft>
                <a:spcPts val="0"/>
              </a:spcAft>
              <a:buSzPts val="1690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SzPts val="1560"/>
              <a:buNone/>
              <a:defRPr/>
            </a:lvl3pPr>
            <a:lvl4pPr lvl="3" algn="ctr">
              <a:spcBef>
                <a:spcPts val="440"/>
              </a:spcBef>
              <a:spcAft>
                <a:spcPts val="0"/>
              </a:spcAft>
              <a:buSzPts val="1430"/>
              <a:buNone/>
              <a:defRPr/>
            </a:lvl4pPr>
            <a:lvl5pPr lvl="4" algn="ctr">
              <a:spcBef>
                <a:spcPts val="440"/>
              </a:spcBef>
              <a:spcAft>
                <a:spcPts val="0"/>
              </a:spcAft>
              <a:buSzPts val="2200"/>
              <a:buFont typeface="Times New Roman"/>
              <a:buNone/>
              <a:defRPr/>
            </a:lvl5pPr>
            <a:lvl6pPr lvl="5" algn="ctr">
              <a:spcBef>
                <a:spcPts val="440"/>
              </a:spcBef>
              <a:spcAft>
                <a:spcPts val="0"/>
              </a:spcAft>
              <a:buSzPts val="2200"/>
              <a:buFont typeface="Times New Roman"/>
              <a:buNone/>
              <a:defRPr/>
            </a:lvl6pPr>
            <a:lvl7pPr lvl="6" algn="ctr">
              <a:spcBef>
                <a:spcPts val="440"/>
              </a:spcBef>
              <a:spcAft>
                <a:spcPts val="0"/>
              </a:spcAft>
              <a:buSzPts val="2200"/>
              <a:buFont typeface="Times New Roman"/>
              <a:buNone/>
              <a:defRPr/>
            </a:lvl7pPr>
            <a:lvl8pPr lvl="7" algn="ctr">
              <a:spcBef>
                <a:spcPts val="440"/>
              </a:spcBef>
              <a:spcAft>
                <a:spcPts val="0"/>
              </a:spcAft>
              <a:buSzPts val="2200"/>
              <a:buFont typeface="Times New Roman"/>
              <a:buNone/>
              <a:defRPr/>
            </a:lvl8pPr>
            <a:lvl9pPr lvl="8" algn="ctr">
              <a:spcBef>
                <a:spcPts val="440"/>
              </a:spcBef>
              <a:spcAft>
                <a:spcPts val="0"/>
              </a:spcAft>
              <a:buSzPts val="2200"/>
              <a:buFont typeface="Times New Roma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5"/>
          <p:cNvSpPr txBox="1"/>
          <p:nvPr>
            <p:ph type="title"/>
          </p:nvPr>
        </p:nvSpPr>
        <p:spPr>
          <a:xfrm>
            <a:off x="795338" y="4700588"/>
            <a:ext cx="8548687" cy="1452562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99900" spcFirstLastPara="1" rIns="99900" wrap="square" tIns="499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5"/>
          <p:cNvSpPr txBox="1"/>
          <p:nvPr>
            <p:ph idx="1" type="body"/>
          </p:nvPr>
        </p:nvSpPr>
        <p:spPr>
          <a:xfrm>
            <a:off x="795338" y="3100388"/>
            <a:ext cx="854868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9950" lIns="99900" spcFirstLastPara="1" rIns="99900" wrap="square" tIns="4995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1500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170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040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91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1400"/>
              <a:buFont typeface="Times New Roman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1400"/>
              <a:buFont typeface="Times New Roman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1400"/>
              <a:buFont typeface="Times New Roman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1400"/>
              <a:buFont typeface="Times New Roman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1400"/>
              <a:buFont typeface="Times New Roman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6"/>
          <p:cNvSpPr txBox="1"/>
          <p:nvPr>
            <p:ph type="title"/>
          </p:nvPr>
        </p:nvSpPr>
        <p:spPr>
          <a:xfrm>
            <a:off x="503238" y="290513"/>
            <a:ext cx="3308350" cy="1239837"/>
          </a:xfrm>
          <a:prstGeom prst="rect">
            <a:avLst/>
          </a:prstGeom>
          <a:noFill/>
          <a:ln>
            <a:noFill/>
          </a:ln>
        </p:spPr>
        <p:txBody>
          <a:bodyPr anchorCtr="0" anchor="b" bIns="49950" lIns="99900" spcFirstLastPara="1" rIns="99900" wrap="square" tIns="499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6"/>
          <p:cNvSpPr txBox="1"/>
          <p:nvPr>
            <p:ph idx="1" type="body"/>
          </p:nvPr>
        </p:nvSpPr>
        <p:spPr>
          <a:xfrm>
            <a:off x="3932238" y="290513"/>
            <a:ext cx="5622925" cy="6243637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99900" spcFirstLastPara="1" rIns="99900" wrap="square" tIns="49950">
            <a:noAutofit/>
          </a:bodyPr>
          <a:lstStyle>
            <a:lvl1pPr indent="-381000" lvl="0" marL="457200" algn="l">
              <a:spcBef>
                <a:spcPts val="640"/>
              </a:spcBef>
              <a:spcAft>
                <a:spcPts val="0"/>
              </a:spcAft>
              <a:buSzPts val="2400"/>
              <a:buChar char="●"/>
              <a:defRPr sz="3200"/>
            </a:lvl1pPr>
            <a:lvl2pPr indent="-344169" lvl="1" marL="914400" algn="l">
              <a:spcBef>
                <a:spcPts val="560"/>
              </a:spcBef>
              <a:spcAft>
                <a:spcPts val="0"/>
              </a:spcAft>
              <a:buSzPts val="1820"/>
              <a:buChar char="●"/>
              <a:defRPr sz="2800"/>
            </a:lvl2pPr>
            <a:lvl3pPr indent="-327660" lvl="2" marL="1371600" algn="l">
              <a:spcBef>
                <a:spcPts val="480"/>
              </a:spcBef>
              <a:spcAft>
                <a:spcPts val="0"/>
              </a:spcAft>
              <a:buSzPts val="1560"/>
              <a:buChar char="●"/>
              <a:defRPr sz="2400"/>
            </a:lvl3pPr>
            <a:lvl4pPr indent="-311150" lvl="3" marL="1828800" algn="l">
              <a:spcBef>
                <a:spcPts val="400"/>
              </a:spcBef>
              <a:spcAft>
                <a:spcPts val="0"/>
              </a:spcAft>
              <a:buSzPts val="1300"/>
              <a:buChar char="●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SzPts val="2000"/>
              <a:buFont typeface="Times New Roman"/>
              <a:buChar char="–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SzPts val="2000"/>
              <a:buFont typeface="Times New Roman"/>
              <a:buChar char="–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SzPts val="2000"/>
              <a:buFont typeface="Times New Roman"/>
              <a:buChar char="–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SzPts val="2000"/>
              <a:buFont typeface="Times New Roman"/>
              <a:buChar char="–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SzPts val="2000"/>
              <a:buFont typeface="Times New Roman"/>
              <a:buChar char="–"/>
              <a:defRPr sz="2000"/>
            </a:lvl9pPr>
          </a:lstStyle>
          <a:p/>
        </p:txBody>
      </p:sp>
      <p:sp>
        <p:nvSpPr>
          <p:cNvPr id="40" name="Google Shape;40;p56"/>
          <p:cNvSpPr txBox="1"/>
          <p:nvPr>
            <p:ph idx="2" type="body"/>
          </p:nvPr>
        </p:nvSpPr>
        <p:spPr>
          <a:xfrm>
            <a:off x="503238" y="1530350"/>
            <a:ext cx="3308350" cy="50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99900" spcFirstLastPara="1" rIns="99900" wrap="square" tIns="4995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78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585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Font typeface="Times New Roman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Font typeface="Times New Roman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Font typeface="Times New Roman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Font typeface="Times New Roman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Font typeface="Times New Roman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7"/>
          <p:cNvSpPr txBox="1"/>
          <p:nvPr>
            <p:ph type="title"/>
          </p:nvPr>
        </p:nvSpPr>
        <p:spPr>
          <a:xfrm>
            <a:off x="1971675" y="5121275"/>
            <a:ext cx="6035675" cy="603250"/>
          </a:xfrm>
          <a:prstGeom prst="rect">
            <a:avLst/>
          </a:prstGeom>
          <a:noFill/>
          <a:ln>
            <a:noFill/>
          </a:ln>
        </p:spPr>
        <p:txBody>
          <a:bodyPr anchorCtr="0" anchor="b" bIns="49950" lIns="99900" spcFirstLastPara="1" rIns="99900" wrap="square" tIns="499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7"/>
          <p:cNvSpPr/>
          <p:nvPr>
            <p:ph idx="2" type="pic"/>
          </p:nvPr>
        </p:nvSpPr>
        <p:spPr>
          <a:xfrm>
            <a:off x="1971675" y="654050"/>
            <a:ext cx="6035675" cy="4389438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57"/>
          <p:cNvSpPr txBox="1"/>
          <p:nvPr>
            <p:ph idx="1" type="body"/>
          </p:nvPr>
        </p:nvSpPr>
        <p:spPr>
          <a:xfrm>
            <a:off x="1971675" y="5724525"/>
            <a:ext cx="6035675" cy="858838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99900" spcFirstLastPara="1" rIns="99900" wrap="square" tIns="4995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78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585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Font typeface="Times New Roman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Font typeface="Times New Roman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Font typeface="Times New Roman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Font typeface="Times New Roman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Font typeface="Times New Roman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8"/>
          <p:cNvSpPr/>
          <p:nvPr/>
        </p:nvSpPr>
        <p:spPr>
          <a:xfrm>
            <a:off x="0" y="892175"/>
            <a:ext cx="5029200" cy="80963"/>
          </a:xfrm>
          <a:prstGeom prst="rect">
            <a:avLst/>
          </a:prstGeom>
          <a:gradFill>
            <a:gsLst>
              <a:gs pos="0">
                <a:srgbClr val="FF8200"/>
              </a:gs>
              <a:gs pos="10001">
                <a:srgbClr val="FF0000"/>
              </a:gs>
              <a:gs pos="35001">
                <a:srgbClr val="BA0066"/>
              </a:gs>
              <a:gs pos="70000">
                <a:srgbClr val="66008F"/>
              </a:gs>
              <a:gs pos="100000">
                <a:srgbClr val="000082"/>
              </a:gs>
            </a:gsLst>
            <a:lin ang="0" scaled="0"/>
          </a:gradFill>
          <a:ln>
            <a:noFill/>
          </a:ln>
        </p:spPr>
        <p:txBody>
          <a:bodyPr anchorCtr="0" anchor="ctr" bIns="49600" lIns="99225" spcFirstLastPara="1" rIns="99225" wrap="square" tIns="496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" name="Google Shape;11;p48"/>
          <p:cNvSpPr/>
          <p:nvPr/>
        </p:nvSpPr>
        <p:spPr>
          <a:xfrm>
            <a:off x="5029200" y="892175"/>
            <a:ext cx="5029200" cy="80963"/>
          </a:xfrm>
          <a:prstGeom prst="rect">
            <a:avLst/>
          </a:prstGeom>
          <a:gradFill>
            <a:gsLst>
              <a:gs pos="0">
                <a:srgbClr val="000082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9600" lIns="99225" spcFirstLastPara="1" rIns="99225" wrap="square" tIns="496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" name="Google Shape;12;p48"/>
          <p:cNvSpPr/>
          <p:nvPr/>
        </p:nvSpPr>
        <p:spPr>
          <a:xfrm>
            <a:off x="3108325" y="7096125"/>
            <a:ext cx="4694238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950" lIns="99900" spcFirstLastPara="1" rIns="99900" wrap="square" tIns="49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Dr. Md. Abul Kashem Mia, Professor, CSE Dept, BUET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48"/>
          <p:cNvSpPr txBox="1"/>
          <p:nvPr>
            <p:ph type="title"/>
          </p:nvPr>
        </p:nvSpPr>
        <p:spPr>
          <a:xfrm>
            <a:off x="503238" y="244475"/>
            <a:ext cx="9051925" cy="493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9950" lIns="99900" spcFirstLastPara="1" rIns="99900" wrap="square" tIns="499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48"/>
          <p:cNvSpPr txBox="1"/>
          <p:nvPr>
            <p:ph idx="1" type="body"/>
          </p:nvPr>
        </p:nvSpPr>
        <p:spPr>
          <a:xfrm>
            <a:off x="503238" y="1122363"/>
            <a:ext cx="9051925" cy="4633912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99900" spcFirstLastPara="1" rIns="99900" wrap="square" tIns="49950">
            <a:noAutofit/>
          </a:bodyPr>
          <a:lstStyle>
            <a:lvl1pPr indent="-36195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●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35915" lvl="1" marL="914400" marR="0" rtl="0" algn="l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690"/>
              <a:buFont typeface="Arial"/>
              <a:buChar char="●"/>
              <a:defRPr b="0" i="0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2766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9405" lvl="3" marL="182880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Arial"/>
              <a:buChar char="●"/>
              <a:defRPr b="0" i="0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68300" lvl="4" marL="22860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–"/>
              <a:defRPr b="0" i="0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68300" lvl="5" marL="27432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–"/>
              <a:defRPr b="0" i="0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68300" lvl="6" marL="3200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–"/>
              <a:defRPr b="0" i="0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68300" lvl="7" marL="36576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–"/>
              <a:defRPr b="0" i="0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68300" lvl="8" marL="41148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–"/>
              <a:defRPr b="0" i="0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25.png"/><Relationship Id="rId6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stackoverflow.com/questions/1857244/what-are-the-differences-between-np-np-complete-and-np-hard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Relationship Id="rId4" Type="http://schemas.openxmlformats.org/officeDocument/2006/relationships/image" Target="../media/image28.png"/><Relationship Id="rId5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jpg"/><Relationship Id="rId4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png"/><Relationship Id="rId4" Type="http://schemas.openxmlformats.org/officeDocument/2006/relationships/image" Target="../media/image2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youtu.be/EHp4FPyajKQ" TargetMode="External"/><Relationship Id="rId4" Type="http://schemas.openxmlformats.org/officeDocument/2006/relationships/hyperlink" Target="https://brilliant.org/wiki/vertex-cover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2.jp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"/>
          <p:cNvSpPr txBox="1"/>
          <p:nvPr>
            <p:ph idx="4294967295" type="ctrTitle"/>
          </p:nvPr>
        </p:nvSpPr>
        <p:spPr>
          <a:xfrm>
            <a:off x="553726" y="229876"/>
            <a:ext cx="8788400" cy="2924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9950" lIns="99900" spcFirstLastPara="1" rIns="99900" wrap="square" tIns="49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NP Completeness</a:t>
            </a:r>
            <a:br>
              <a:rPr b="1" i="0" lang="en-US" sz="4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i="0" lang="en-US" sz="4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Approximation Algorithms</a:t>
            </a:r>
            <a:endParaRPr/>
          </a:p>
        </p:txBody>
      </p:sp>
      <p:sp>
        <p:nvSpPr>
          <p:cNvPr id="56" name="Google Shape;56;p1"/>
          <p:cNvSpPr/>
          <p:nvPr/>
        </p:nvSpPr>
        <p:spPr>
          <a:xfrm>
            <a:off x="1107568" y="2894277"/>
            <a:ext cx="7843264" cy="341632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“Is this thing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that doesn't look like another thing, really that thing?”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2"/>
          <p:cNvSpPr txBox="1"/>
          <p:nvPr>
            <p:ph type="title"/>
          </p:nvPr>
        </p:nvSpPr>
        <p:spPr>
          <a:xfrm>
            <a:off x="503238" y="244475"/>
            <a:ext cx="9051925" cy="493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9950" lIns="99900" spcFirstLastPara="1" rIns="99900" wrap="square" tIns="49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Comparison between P and Np</a:t>
            </a:r>
            <a:endParaRPr/>
          </a:p>
        </p:txBody>
      </p:sp>
      <p:pic>
        <p:nvPicPr>
          <p:cNvPr id="110" name="Google Shape;110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8" y="2187823"/>
            <a:ext cx="4449762" cy="2502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2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5400" y="2187823"/>
            <a:ext cx="4449763" cy="2502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28675"/>
            <a:ext cx="10058400" cy="565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828675"/>
            <a:ext cx="10058400" cy="565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828675"/>
            <a:ext cx="10058400" cy="565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828675"/>
            <a:ext cx="10058400" cy="565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"/>
          <p:cNvSpPr txBox="1"/>
          <p:nvPr>
            <p:ph idx="4294967295" type="body"/>
          </p:nvPr>
        </p:nvSpPr>
        <p:spPr>
          <a:xfrm>
            <a:off x="503238" y="1122363"/>
            <a:ext cx="9051925" cy="4633912"/>
          </a:xfrm>
          <a:prstGeom prst="rect">
            <a:avLst/>
          </a:prstGeom>
          <a:noFill/>
          <a:ln>
            <a:noFill/>
          </a:ln>
        </p:spPr>
        <p:txBody>
          <a:bodyPr anchorCtr="0" anchor="t" bIns="49975" lIns="99950" spcFirstLastPara="1" rIns="99950" wrap="square" tIns="49975">
            <a:noAutofit/>
          </a:bodyPr>
          <a:lstStyle/>
          <a:p>
            <a:pPr indent="-373063" lvl="0" marL="373063" rtl="0" algn="l">
              <a:spcBef>
                <a:spcPts val="0"/>
              </a:spcBef>
              <a:spcAft>
                <a:spcPts val="0"/>
              </a:spcAft>
              <a:buSzPts val="1950"/>
              <a:buChar char="●"/>
            </a:pPr>
            <a:r>
              <a:rPr lang="en-US" sz="2600">
                <a:solidFill>
                  <a:srgbClr val="0000FF"/>
                </a:solidFill>
              </a:rPr>
              <a:t>Shortest Paths Problem</a:t>
            </a:r>
            <a:endParaRPr/>
          </a:p>
          <a:p>
            <a:pPr indent="-309563" lvl="1" marL="806450" rtl="0" algn="l">
              <a:spcBef>
                <a:spcPts val="520"/>
              </a:spcBef>
              <a:spcAft>
                <a:spcPts val="0"/>
              </a:spcAft>
              <a:buSzPts val="1690"/>
              <a:buChar char="●"/>
            </a:pPr>
            <a:r>
              <a:rPr lang="en-US"/>
              <a:t>Given a weighted graph </a:t>
            </a:r>
            <a:r>
              <a:rPr i="1" lang="en-US"/>
              <a:t>G</a:t>
            </a:r>
            <a:r>
              <a:rPr lang="en-US"/>
              <a:t> and a source vertex </a:t>
            </a:r>
            <a:r>
              <a:rPr i="1" lang="en-US"/>
              <a:t>s</a:t>
            </a:r>
            <a:r>
              <a:rPr lang="en-US"/>
              <a:t>, find the minimum weight path from </a:t>
            </a:r>
            <a:r>
              <a:rPr i="1" lang="en-US"/>
              <a:t>s</a:t>
            </a:r>
            <a:r>
              <a:rPr lang="en-US"/>
              <a:t> to each vertex </a:t>
            </a:r>
            <a:r>
              <a:rPr i="1" lang="en-US"/>
              <a:t>v</a:t>
            </a:r>
            <a:endParaRPr/>
          </a:p>
          <a:p>
            <a:pPr indent="-309563" lvl="1" marL="806450" rtl="0" algn="l">
              <a:spcBef>
                <a:spcPts val="520"/>
              </a:spcBef>
              <a:spcAft>
                <a:spcPts val="0"/>
              </a:spcAft>
              <a:buSzPts val="1690"/>
              <a:buChar char="●"/>
            </a:pPr>
            <a:r>
              <a:rPr lang="en-US"/>
              <a:t>The running time is </a:t>
            </a:r>
            <a:r>
              <a:rPr i="1" lang="en-US"/>
              <a:t>O</a:t>
            </a:r>
            <a:r>
              <a:rPr lang="en-US"/>
              <a:t>(</a:t>
            </a:r>
            <a:r>
              <a:rPr i="1" lang="en-US"/>
              <a:t>n</a:t>
            </a:r>
            <a:r>
              <a:rPr lang="en-US"/>
              <a:t>⋅</a:t>
            </a:r>
            <a:r>
              <a:rPr i="1" lang="en-US"/>
              <a:t>m</a:t>
            </a:r>
            <a:r>
              <a:rPr lang="en-US"/>
              <a:t>)	 [Bellman-Ford Algorithm]</a:t>
            </a:r>
            <a:endParaRPr/>
          </a:p>
          <a:p>
            <a:pPr indent="-202247" lvl="1" marL="806450" rtl="0" algn="l">
              <a:spcBef>
                <a:spcPts val="520"/>
              </a:spcBef>
              <a:spcAft>
                <a:spcPts val="0"/>
              </a:spcAft>
              <a:buSzPts val="1690"/>
              <a:buNone/>
            </a:pPr>
            <a:r>
              <a:t/>
            </a:r>
            <a:endParaRPr/>
          </a:p>
          <a:p>
            <a:pPr indent="-373063" lvl="0" marL="373063" rtl="0" algn="l">
              <a:spcBef>
                <a:spcPts val="520"/>
              </a:spcBef>
              <a:spcAft>
                <a:spcPts val="0"/>
              </a:spcAft>
              <a:buSzPts val="1950"/>
              <a:buChar char="●"/>
            </a:pPr>
            <a:r>
              <a:rPr lang="en-US" sz="2600">
                <a:solidFill>
                  <a:srgbClr val="0000FF"/>
                </a:solidFill>
              </a:rPr>
              <a:t>Longest Paths Problem</a:t>
            </a:r>
            <a:endParaRPr/>
          </a:p>
          <a:p>
            <a:pPr indent="-309563" lvl="1" marL="806450" rtl="0" algn="l">
              <a:spcBef>
                <a:spcPts val="520"/>
              </a:spcBef>
              <a:spcAft>
                <a:spcPts val="0"/>
              </a:spcAft>
              <a:buClr>
                <a:srgbClr val="CC0000"/>
              </a:buClr>
              <a:buSzPts val="1690"/>
              <a:buChar char="●"/>
            </a:pPr>
            <a:r>
              <a:rPr lang="en-US">
                <a:solidFill>
                  <a:srgbClr val="000000"/>
                </a:solidFill>
              </a:rPr>
              <a:t>Find a longest path between two vertices</a:t>
            </a:r>
            <a:endParaRPr/>
          </a:p>
          <a:p>
            <a:pPr indent="-309563" lvl="1" marL="806450" rtl="0" algn="l">
              <a:spcBef>
                <a:spcPts val="520"/>
              </a:spcBef>
              <a:spcAft>
                <a:spcPts val="0"/>
              </a:spcAft>
              <a:buClr>
                <a:srgbClr val="CC0000"/>
              </a:buClr>
              <a:buSzPts val="1690"/>
              <a:buChar char="●"/>
            </a:pPr>
            <a:r>
              <a:rPr lang="en-US">
                <a:solidFill>
                  <a:srgbClr val="000000"/>
                </a:solidFill>
              </a:rPr>
              <a:t>The problem is </a:t>
            </a:r>
            <a:r>
              <a:rPr lang="en-US">
                <a:solidFill>
                  <a:schemeClr val="dk2"/>
                </a:solidFill>
              </a:rPr>
              <a:t>NP-Complete</a:t>
            </a:r>
            <a:endParaRPr/>
          </a:p>
          <a:p>
            <a:pPr indent="-249238" lvl="0" marL="373063" rtl="0" algn="l">
              <a:spcBef>
                <a:spcPts val="520"/>
              </a:spcBef>
              <a:spcAft>
                <a:spcPts val="0"/>
              </a:spcAft>
              <a:buSzPts val="1950"/>
              <a:buNone/>
            </a:pPr>
            <a:r>
              <a:t/>
            </a:r>
            <a:endParaRPr sz="2600"/>
          </a:p>
        </p:txBody>
      </p:sp>
      <p:sp>
        <p:nvSpPr>
          <p:cNvPr id="125" name="Google Shape;125;p14"/>
          <p:cNvSpPr/>
          <p:nvPr/>
        </p:nvSpPr>
        <p:spPr>
          <a:xfrm>
            <a:off x="503238" y="244475"/>
            <a:ext cx="9051925" cy="493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9950" lIns="99900" spcFirstLastPara="1" rIns="99900" wrap="square" tIns="49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NP-Complete Problems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5"/>
          <p:cNvSpPr txBox="1"/>
          <p:nvPr>
            <p:ph idx="4294967295" type="body"/>
          </p:nvPr>
        </p:nvSpPr>
        <p:spPr>
          <a:xfrm>
            <a:off x="503238" y="1122363"/>
            <a:ext cx="9051925" cy="5772150"/>
          </a:xfrm>
          <a:prstGeom prst="rect">
            <a:avLst/>
          </a:prstGeom>
          <a:noFill/>
          <a:ln>
            <a:noFill/>
          </a:ln>
        </p:spPr>
        <p:txBody>
          <a:bodyPr anchorCtr="0" anchor="t" bIns="49975" lIns="99950" spcFirstLastPara="1" rIns="99950" wrap="square" tIns="49975">
            <a:noAutofit/>
          </a:bodyPr>
          <a:lstStyle/>
          <a:p>
            <a:pPr indent="-373063" lvl="0" marL="373063" rtl="0" algn="l">
              <a:spcBef>
                <a:spcPts val="0"/>
              </a:spcBef>
              <a:spcAft>
                <a:spcPts val="0"/>
              </a:spcAft>
              <a:buSzPts val="1950"/>
              <a:buChar char="●"/>
            </a:pPr>
            <a:r>
              <a:rPr lang="en-US" sz="2600">
                <a:solidFill>
                  <a:srgbClr val="0000FF"/>
                </a:solidFill>
              </a:rPr>
              <a:t>Euler Tour Problem</a:t>
            </a:r>
            <a:endParaRPr/>
          </a:p>
          <a:p>
            <a:pPr indent="-309563" lvl="1" marL="806450" rtl="0" algn="l">
              <a:spcBef>
                <a:spcPts val="480"/>
              </a:spcBef>
              <a:spcAft>
                <a:spcPts val="0"/>
              </a:spcAft>
              <a:buSzPts val="1560"/>
              <a:buChar char="●"/>
            </a:pPr>
            <a:r>
              <a:rPr lang="en-US" sz="2400"/>
              <a:t>An Euler tour of a connected graph </a:t>
            </a:r>
            <a:r>
              <a:rPr i="1" lang="en-US" sz="2400"/>
              <a:t>G </a:t>
            </a:r>
            <a:r>
              <a:rPr lang="en-US" sz="2400"/>
              <a:t>is a cycle that traverses each edge of </a:t>
            </a:r>
            <a:r>
              <a:rPr i="1" lang="en-US" sz="2400"/>
              <a:t>G</a:t>
            </a:r>
            <a:r>
              <a:rPr lang="en-US" sz="2400"/>
              <a:t> exactly once</a:t>
            </a:r>
            <a:endParaRPr/>
          </a:p>
          <a:p>
            <a:pPr indent="-309563" lvl="1" marL="806450" rtl="0" algn="l">
              <a:spcBef>
                <a:spcPts val="480"/>
              </a:spcBef>
              <a:spcAft>
                <a:spcPts val="0"/>
              </a:spcAft>
              <a:buSzPts val="1560"/>
              <a:buChar char="●"/>
            </a:pPr>
            <a:r>
              <a:rPr lang="en-US" sz="2400"/>
              <a:t>The Euler Tour Problem is to determine an Euler tour in a connected graph</a:t>
            </a:r>
            <a:endParaRPr/>
          </a:p>
          <a:p>
            <a:pPr indent="-309563" lvl="1" marL="806450" rtl="0" algn="l">
              <a:spcBef>
                <a:spcPts val="480"/>
              </a:spcBef>
              <a:spcAft>
                <a:spcPts val="0"/>
              </a:spcAft>
              <a:buSzPts val="1560"/>
              <a:buChar char="●"/>
            </a:pPr>
            <a:r>
              <a:rPr lang="en-US" sz="2400"/>
              <a:t>The running time is </a:t>
            </a:r>
            <a:r>
              <a:rPr i="1" lang="en-US" sz="2400"/>
              <a:t>O</a:t>
            </a:r>
            <a:r>
              <a:rPr lang="en-US" sz="2400"/>
              <a:t>(</a:t>
            </a:r>
            <a:r>
              <a:rPr i="1" lang="en-US" sz="2400"/>
              <a:t>m</a:t>
            </a:r>
            <a:r>
              <a:rPr lang="en-US" sz="2400"/>
              <a:t>)</a:t>
            </a:r>
            <a:endParaRPr/>
          </a:p>
          <a:p>
            <a:pPr indent="-210503" lvl="1" marL="806450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 sz="2400"/>
          </a:p>
          <a:p>
            <a:pPr indent="-373063" lvl="0" marL="373063" rtl="0" algn="l">
              <a:spcBef>
                <a:spcPts val="520"/>
              </a:spcBef>
              <a:spcAft>
                <a:spcPts val="0"/>
              </a:spcAft>
              <a:buSzPts val="1950"/>
              <a:buChar char="●"/>
            </a:pPr>
            <a:r>
              <a:rPr lang="en-US" sz="2600">
                <a:solidFill>
                  <a:srgbClr val="0000FF"/>
                </a:solidFill>
              </a:rPr>
              <a:t>Hamiltonian Cycle Problem</a:t>
            </a:r>
            <a:endParaRPr/>
          </a:p>
          <a:p>
            <a:pPr indent="-309563" lvl="1" marL="806450" rtl="0" algn="l">
              <a:spcBef>
                <a:spcPts val="480"/>
              </a:spcBef>
              <a:spcAft>
                <a:spcPts val="0"/>
              </a:spcAft>
              <a:buClr>
                <a:srgbClr val="CC0000"/>
              </a:buClr>
              <a:buSzPts val="1560"/>
              <a:buChar char="●"/>
            </a:pPr>
            <a:r>
              <a:rPr lang="en-US" sz="2400"/>
              <a:t>A Hamiltonian cycle of a connected graph </a:t>
            </a:r>
            <a:r>
              <a:rPr i="1" lang="en-US" sz="2400"/>
              <a:t>G </a:t>
            </a:r>
            <a:r>
              <a:rPr lang="en-US" sz="2400"/>
              <a:t>is a simple cycle that contains each vertex of </a:t>
            </a:r>
            <a:r>
              <a:rPr i="1" lang="en-US" sz="2400"/>
              <a:t>G</a:t>
            </a:r>
            <a:r>
              <a:rPr lang="en-US" sz="2400"/>
              <a:t> exactly once</a:t>
            </a:r>
            <a:endParaRPr/>
          </a:p>
          <a:p>
            <a:pPr indent="-309563" lvl="1" marL="806450" rtl="0" algn="l">
              <a:spcBef>
                <a:spcPts val="480"/>
              </a:spcBef>
              <a:spcAft>
                <a:spcPts val="0"/>
              </a:spcAft>
              <a:buClr>
                <a:srgbClr val="CC0000"/>
              </a:buClr>
              <a:buSzPts val="1560"/>
              <a:buChar char="●"/>
            </a:pPr>
            <a:r>
              <a:rPr lang="en-US" sz="2400"/>
              <a:t>The Hamiltonian cycle problem: given a graph </a:t>
            </a:r>
            <a:r>
              <a:rPr i="1" lang="en-US" sz="2400"/>
              <a:t>G</a:t>
            </a:r>
            <a:r>
              <a:rPr lang="en-US" sz="2400"/>
              <a:t>, does it have a Hamiltonian cycle?</a:t>
            </a:r>
            <a:endParaRPr sz="2400">
              <a:solidFill>
                <a:srgbClr val="000000"/>
              </a:solidFill>
            </a:endParaRPr>
          </a:p>
          <a:p>
            <a:pPr indent="-309563" lvl="1" marL="806450" rtl="0" algn="l">
              <a:spcBef>
                <a:spcPts val="480"/>
              </a:spcBef>
              <a:spcAft>
                <a:spcPts val="0"/>
              </a:spcAft>
              <a:buClr>
                <a:srgbClr val="CC0000"/>
              </a:buClr>
              <a:buSzPts val="1560"/>
              <a:buChar char="●"/>
            </a:pPr>
            <a:r>
              <a:rPr lang="en-US" sz="2400">
                <a:solidFill>
                  <a:srgbClr val="000000"/>
                </a:solidFill>
              </a:rPr>
              <a:t>The problem is </a:t>
            </a:r>
            <a:r>
              <a:rPr lang="en-US" sz="2400">
                <a:solidFill>
                  <a:schemeClr val="dk2"/>
                </a:solidFill>
              </a:rPr>
              <a:t>NP-Complete</a:t>
            </a:r>
            <a:endParaRPr/>
          </a:p>
        </p:txBody>
      </p:sp>
      <p:sp>
        <p:nvSpPr>
          <p:cNvPr id="131" name="Google Shape;131;p15"/>
          <p:cNvSpPr/>
          <p:nvPr/>
        </p:nvSpPr>
        <p:spPr>
          <a:xfrm>
            <a:off x="503238" y="244475"/>
            <a:ext cx="9051925" cy="493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9950" lIns="99900" spcFirstLastPara="1" rIns="99900" wrap="square" tIns="49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NP-Complete Problems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 txBox="1"/>
          <p:nvPr>
            <p:ph type="title"/>
          </p:nvPr>
        </p:nvSpPr>
        <p:spPr>
          <a:xfrm>
            <a:off x="503238" y="244475"/>
            <a:ext cx="9051925" cy="493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9950" lIns="99900" spcFirstLastPara="1" rIns="99900" wrap="square" tIns="49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NP-Complete Problems</a:t>
            </a:r>
            <a:endParaRPr/>
          </a:p>
        </p:txBody>
      </p:sp>
      <p:sp>
        <p:nvSpPr>
          <p:cNvPr id="137" name="Google Shape;137;p16"/>
          <p:cNvSpPr txBox="1"/>
          <p:nvPr>
            <p:ph idx="1" type="body"/>
          </p:nvPr>
        </p:nvSpPr>
        <p:spPr>
          <a:xfrm>
            <a:off x="503238" y="1211263"/>
            <a:ext cx="9220200" cy="44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99900" spcFirstLastPara="1" rIns="99900" wrap="square" tIns="49950">
            <a:noAutofit/>
          </a:bodyPr>
          <a:lstStyle/>
          <a:p>
            <a:pPr indent="-373063" lvl="0" marL="373063" rtl="0" algn="l">
              <a:spcBef>
                <a:spcPts val="0"/>
              </a:spcBef>
              <a:spcAft>
                <a:spcPts val="0"/>
              </a:spcAft>
              <a:buSzPts val="1950"/>
              <a:buChar char="●"/>
            </a:pPr>
            <a:r>
              <a:rPr lang="en-US" sz="2600"/>
              <a:t>The well-known </a:t>
            </a:r>
            <a:r>
              <a:rPr i="1" lang="en-US" sz="2600">
                <a:solidFill>
                  <a:schemeClr val="dk2"/>
                </a:solidFill>
              </a:rPr>
              <a:t>traveling salesman problem</a:t>
            </a:r>
            <a:r>
              <a:rPr lang="en-US" sz="2600"/>
              <a:t>:</a:t>
            </a:r>
            <a:endParaRPr/>
          </a:p>
          <a:p>
            <a:pPr indent="-309563" lvl="1" marL="806450" rtl="0" algn="l">
              <a:spcBef>
                <a:spcPts val="520"/>
              </a:spcBef>
              <a:spcAft>
                <a:spcPts val="0"/>
              </a:spcAft>
              <a:buSzPts val="1690"/>
              <a:buChar char="●"/>
            </a:pPr>
            <a:r>
              <a:rPr lang="en-US">
                <a:solidFill>
                  <a:srgbClr val="0000CC"/>
                </a:solidFill>
              </a:rPr>
              <a:t>Optimization variant</a:t>
            </a:r>
            <a:r>
              <a:rPr lang="en-US"/>
              <a:t>: a salesman must travel to </a:t>
            </a:r>
            <a:r>
              <a:rPr i="1" lang="en-US"/>
              <a:t>n</a:t>
            </a:r>
            <a:r>
              <a:rPr lang="en-US"/>
              <a:t> cities, visiting each city exactly once and finishing where he begins.  How to minimize travel cost?</a:t>
            </a:r>
            <a:endParaRPr/>
          </a:p>
          <a:p>
            <a:pPr indent="-309563" lvl="1" marL="806450" rtl="0" algn="l">
              <a:spcBef>
                <a:spcPts val="520"/>
              </a:spcBef>
              <a:spcAft>
                <a:spcPts val="0"/>
              </a:spcAft>
              <a:buSzPts val="1690"/>
              <a:buChar char="●"/>
            </a:pPr>
            <a:r>
              <a:rPr lang="en-US"/>
              <a:t>We are given a weighted complete undirected graph </a:t>
            </a:r>
            <a:r>
              <a:rPr i="1" lang="en-US"/>
              <a:t>G</a:t>
            </a:r>
            <a:r>
              <a:rPr lang="en-US"/>
              <a:t>, and we must find a Hamiltonian cycle of </a:t>
            </a:r>
            <a:r>
              <a:rPr i="1" lang="en-US"/>
              <a:t>G</a:t>
            </a:r>
            <a:r>
              <a:rPr lang="en-US"/>
              <a:t> with minimum cost</a:t>
            </a:r>
            <a:endParaRPr/>
          </a:p>
          <a:p>
            <a:pPr indent="-202247" lvl="1" marL="806450" rtl="0" algn="l">
              <a:spcBef>
                <a:spcPts val="520"/>
              </a:spcBef>
              <a:spcAft>
                <a:spcPts val="0"/>
              </a:spcAft>
              <a:buSzPts val="1690"/>
              <a:buNone/>
            </a:pPr>
            <a:r>
              <a:t/>
            </a:r>
            <a:endParaRPr/>
          </a:p>
          <a:p>
            <a:pPr indent="-373063" lvl="0" marL="373063" rtl="0" algn="l">
              <a:spcBef>
                <a:spcPts val="560"/>
              </a:spcBef>
              <a:spcAft>
                <a:spcPts val="0"/>
              </a:spcAft>
              <a:buSzPts val="2100"/>
              <a:buChar char="●"/>
            </a:pPr>
            <a:r>
              <a:rPr i="1" lang="en-US"/>
              <a:t>How would we turn this into a</a:t>
            </a:r>
            <a:r>
              <a:rPr i="1" lang="en-US">
                <a:solidFill>
                  <a:schemeClr val="accent1"/>
                </a:solidFill>
              </a:rPr>
              <a:t> decision problem?</a:t>
            </a:r>
            <a:endParaRPr>
              <a:solidFill>
                <a:schemeClr val="accent1"/>
              </a:solidFill>
            </a:endParaRPr>
          </a:p>
          <a:p>
            <a:pPr indent="-309563" lvl="1" marL="806450" rtl="0" algn="l">
              <a:spcBef>
                <a:spcPts val="520"/>
              </a:spcBef>
              <a:spcAft>
                <a:spcPts val="0"/>
              </a:spcAft>
              <a:buSzPts val="1690"/>
              <a:buChar char="●"/>
            </a:pPr>
            <a:r>
              <a:rPr lang="en-US"/>
              <a:t>A: ask if there exists a TSP with cost ≤ </a:t>
            </a:r>
            <a:r>
              <a:rPr i="1" lang="en-US"/>
              <a:t>k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/>
          <p:nvPr>
            <p:ph type="title"/>
          </p:nvPr>
        </p:nvSpPr>
        <p:spPr>
          <a:xfrm>
            <a:off x="503238" y="244475"/>
            <a:ext cx="9051925" cy="493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9950" lIns="99900" spcFirstLastPara="1" rIns="99900" wrap="square" tIns="49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 and NP</a:t>
            </a:r>
            <a:endParaRPr/>
          </a:p>
        </p:txBody>
      </p:sp>
      <p:sp>
        <p:nvSpPr>
          <p:cNvPr id="143" name="Google Shape;143;p17"/>
          <p:cNvSpPr txBox="1"/>
          <p:nvPr>
            <p:ph idx="1" type="body"/>
          </p:nvPr>
        </p:nvSpPr>
        <p:spPr>
          <a:xfrm>
            <a:off x="503238" y="1122363"/>
            <a:ext cx="9051925" cy="4633912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99900" spcFirstLastPara="1" rIns="99900" wrap="square" tIns="49950">
            <a:noAutofit/>
          </a:bodyPr>
          <a:lstStyle/>
          <a:p>
            <a:pPr indent="-373063" lvl="0" marL="373063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As mentioned, </a:t>
            </a:r>
            <a:r>
              <a:rPr b="1" lang="en-US"/>
              <a:t>P</a:t>
            </a:r>
            <a:r>
              <a:rPr lang="en-US"/>
              <a:t> is set of problems that can be solved in polynomial time</a:t>
            </a:r>
            <a:endParaRPr/>
          </a:p>
          <a:p>
            <a:pPr indent="-373063" lvl="0" marL="373063" rtl="0" algn="l">
              <a:spcBef>
                <a:spcPts val="560"/>
              </a:spcBef>
              <a:spcAft>
                <a:spcPts val="0"/>
              </a:spcAft>
              <a:buSzPts val="2100"/>
              <a:buChar char="●"/>
            </a:pPr>
            <a:r>
              <a:rPr b="1" lang="en-US"/>
              <a:t>NP</a:t>
            </a:r>
            <a:r>
              <a:rPr lang="en-US"/>
              <a:t> (</a:t>
            </a:r>
            <a:r>
              <a:rPr i="1" lang="en-US"/>
              <a:t>Nondeterministic Polynomial time</a:t>
            </a:r>
            <a:r>
              <a:rPr lang="en-US"/>
              <a:t>) is the set of problems that can be solved in polynomial time by a </a:t>
            </a:r>
            <a:r>
              <a:rPr i="1" lang="en-US">
                <a:solidFill>
                  <a:schemeClr val="dk2"/>
                </a:solidFill>
              </a:rPr>
              <a:t>nondeterministic</a:t>
            </a:r>
            <a:r>
              <a:rPr lang="en-US"/>
              <a:t> computer</a:t>
            </a:r>
            <a:endParaRPr/>
          </a:p>
          <a:p>
            <a:pPr indent="-309563" lvl="1" marL="806450" rtl="0" algn="l">
              <a:spcBef>
                <a:spcPts val="520"/>
              </a:spcBef>
              <a:spcAft>
                <a:spcPts val="0"/>
              </a:spcAft>
              <a:buSzPts val="1690"/>
              <a:buChar char="●"/>
            </a:pPr>
            <a:r>
              <a:rPr i="1" lang="en-US">
                <a:solidFill>
                  <a:schemeClr val="accent1"/>
                </a:solidFill>
              </a:rPr>
              <a:t>What the hell is that?</a:t>
            </a:r>
            <a:endParaRPr>
              <a:solidFill>
                <a:schemeClr val="accent1"/>
              </a:solidFill>
            </a:endParaRPr>
          </a:p>
          <a:p>
            <a:pPr indent="-202247" lvl="1" marL="806450" rtl="0" algn="l">
              <a:spcBef>
                <a:spcPts val="520"/>
              </a:spcBef>
              <a:spcAft>
                <a:spcPts val="0"/>
              </a:spcAft>
              <a:buSzPts val="1690"/>
              <a:buNone/>
            </a:pPr>
            <a:r>
              <a:t/>
            </a:r>
            <a:endParaRPr i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/>
          <p:nvPr>
            <p:ph type="title"/>
          </p:nvPr>
        </p:nvSpPr>
        <p:spPr>
          <a:xfrm>
            <a:off x="503238" y="244475"/>
            <a:ext cx="9051925" cy="493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9950" lIns="99900" spcFirstLastPara="1" rIns="99900" wrap="square" tIns="49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Nondeterminism</a:t>
            </a:r>
            <a:endParaRPr/>
          </a:p>
        </p:txBody>
      </p:sp>
      <p:sp>
        <p:nvSpPr>
          <p:cNvPr id="149" name="Google Shape;149;p18"/>
          <p:cNvSpPr txBox="1"/>
          <p:nvPr>
            <p:ph idx="1" type="body"/>
          </p:nvPr>
        </p:nvSpPr>
        <p:spPr>
          <a:xfrm>
            <a:off x="503238" y="1122363"/>
            <a:ext cx="9051925" cy="532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99900" spcFirstLastPara="1" rIns="99900" wrap="square" tIns="49950">
            <a:noAutofit/>
          </a:bodyPr>
          <a:lstStyle/>
          <a:p>
            <a:pPr indent="-373063" lvl="0" marL="373063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Think of a non-deterministic computer as a computer that magically “guesses” a solution, then has to verify that it is correct</a:t>
            </a:r>
            <a:endParaRPr/>
          </a:p>
          <a:p>
            <a:pPr indent="-309563" lvl="1" marL="806450" rtl="0" algn="l">
              <a:spcBef>
                <a:spcPts val="520"/>
              </a:spcBef>
              <a:spcAft>
                <a:spcPts val="0"/>
              </a:spcAft>
              <a:buSzPts val="1690"/>
              <a:buChar char="●"/>
            </a:pPr>
            <a:r>
              <a:rPr lang="en-US"/>
              <a:t>If a solution exists, computer always guesses it</a:t>
            </a:r>
            <a:endParaRPr/>
          </a:p>
          <a:p>
            <a:pPr indent="-309563" lvl="1" marL="806450" rtl="0" algn="l">
              <a:spcBef>
                <a:spcPts val="520"/>
              </a:spcBef>
              <a:spcAft>
                <a:spcPts val="0"/>
              </a:spcAft>
              <a:buSzPts val="1690"/>
              <a:buChar char="●"/>
            </a:pPr>
            <a:r>
              <a:rPr lang="en-US"/>
              <a:t>One way to imagine it: a parallel computer that can freely spawn an infinite number of processes</a:t>
            </a:r>
            <a:endParaRPr/>
          </a:p>
          <a:p>
            <a:pPr indent="-249237" lvl="2" marL="1241425" rtl="0" algn="l">
              <a:spcBef>
                <a:spcPts val="480"/>
              </a:spcBef>
              <a:spcAft>
                <a:spcPts val="0"/>
              </a:spcAft>
              <a:buSzPts val="1560"/>
              <a:buChar char="●"/>
            </a:pPr>
            <a:r>
              <a:rPr lang="en-US"/>
              <a:t>Have one processor work on each possible solution</a:t>
            </a:r>
            <a:endParaRPr/>
          </a:p>
          <a:p>
            <a:pPr indent="-249237" lvl="2" marL="1241425" rtl="0" algn="l">
              <a:spcBef>
                <a:spcPts val="480"/>
              </a:spcBef>
              <a:spcAft>
                <a:spcPts val="0"/>
              </a:spcAft>
              <a:buSzPts val="1560"/>
              <a:buChar char="●"/>
            </a:pPr>
            <a:r>
              <a:rPr lang="en-US"/>
              <a:t>All processors attempt to verify that their solution works</a:t>
            </a:r>
            <a:endParaRPr/>
          </a:p>
          <a:p>
            <a:pPr indent="-249237" lvl="2" marL="1241425" rtl="0" algn="l">
              <a:spcBef>
                <a:spcPts val="480"/>
              </a:spcBef>
              <a:spcAft>
                <a:spcPts val="0"/>
              </a:spcAft>
              <a:buSzPts val="1560"/>
              <a:buChar char="●"/>
            </a:pPr>
            <a:r>
              <a:rPr lang="en-US"/>
              <a:t>If a processor finds it has a working solution</a:t>
            </a:r>
            <a:endParaRPr/>
          </a:p>
          <a:p>
            <a:pPr indent="-150177" lvl="2" marL="1241425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309563" lvl="1" marL="806450" rtl="0" algn="l">
              <a:spcBef>
                <a:spcPts val="520"/>
              </a:spcBef>
              <a:spcAft>
                <a:spcPts val="0"/>
              </a:spcAft>
              <a:buSzPts val="1690"/>
              <a:buChar char="●"/>
            </a:pPr>
            <a:r>
              <a:rPr lang="en-US"/>
              <a:t>So, </a:t>
            </a:r>
            <a:r>
              <a:rPr b="1" lang="en-US"/>
              <a:t>NP</a:t>
            </a:r>
            <a:r>
              <a:rPr lang="en-US"/>
              <a:t> = problems </a:t>
            </a:r>
            <a:r>
              <a:rPr i="1" lang="en-US">
                <a:solidFill>
                  <a:schemeClr val="dk2"/>
                </a:solidFill>
              </a:rPr>
              <a:t>verifiable</a:t>
            </a:r>
            <a:r>
              <a:rPr lang="en-US"/>
              <a:t> in polynomial time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/>
          <p:nvPr>
            <p:ph type="title"/>
          </p:nvPr>
        </p:nvSpPr>
        <p:spPr>
          <a:xfrm>
            <a:off x="503238" y="244475"/>
            <a:ext cx="9051925" cy="493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9950" lIns="99900" spcFirstLastPara="1" rIns="99900" wrap="square" tIns="49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Review: </a:t>
            </a:r>
            <a:r>
              <a:rPr b="1" lang="en-US"/>
              <a:t>P </a:t>
            </a:r>
            <a:r>
              <a:rPr lang="en-US"/>
              <a:t>and</a:t>
            </a:r>
            <a:r>
              <a:rPr b="1" lang="en-US"/>
              <a:t> NP</a:t>
            </a:r>
            <a:endParaRPr/>
          </a:p>
        </p:txBody>
      </p:sp>
      <p:sp>
        <p:nvSpPr>
          <p:cNvPr id="155" name="Google Shape;155;p19"/>
          <p:cNvSpPr txBox="1"/>
          <p:nvPr>
            <p:ph idx="1" type="body"/>
          </p:nvPr>
        </p:nvSpPr>
        <p:spPr>
          <a:xfrm>
            <a:off x="503238" y="1625600"/>
            <a:ext cx="9304337" cy="463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99900" spcFirstLastPara="1" rIns="99900" wrap="square" tIns="49950">
            <a:noAutofit/>
          </a:bodyPr>
          <a:lstStyle/>
          <a:p>
            <a:pPr indent="-373063" lvl="0" marL="373063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i="1" lang="en-US">
                <a:solidFill>
                  <a:schemeClr val="accent1"/>
                </a:solidFill>
              </a:rPr>
              <a:t>What do we mean when we say a problem is in </a:t>
            </a:r>
            <a:r>
              <a:rPr b="1" i="1" lang="en-US">
                <a:solidFill>
                  <a:schemeClr val="dk2"/>
                </a:solidFill>
              </a:rPr>
              <a:t>P </a:t>
            </a:r>
            <a:r>
              <a:rPr lang="en-US">
                <a:solidFill>
                  <a:schemeClr val="accent1"/>
                </a:solidFill>
              </a:rPr>
              <a:t>?</a:t>
            </a:r>
            <a:endParaRPr/>
          </a:p>
          <a:p>
            <a:pPr indent="-309563" lvl="1" marL="806450" rtl="0" algn="l">
              <a:spcBef>
                <a:spcPts val="520"/>
              </a:spcBef>
              <a:spcAft>
                <a:spcPts val="0"/>
              </a:spcAft>
              <a:buSzPts val="1690"/>
              <a:buChar char="●"/>
            </a:pPr>
            <a:r>
              <a:rPr lang="en-US"/>
              <a:t>A solution can be found in polynomial time</a:t>
            </a:r>
            <a:endParaRPr/>
          </a:p>
          <a:p>
            <a:pPr indent="-202247" lvl="1" marL="806450" rtl="0" algn="l">
              <a:spcBef>
                <a:spcPts val="520"/>
              </a:spcBef>
              <a:spcAft>
                <a:spcPts val="0"/>
              </a:spcAft>
              <a:buSzPts val="1690"/>
              <a:buNone/>
            </a:pPr>
            <a:r>
              <a:t/>
            </a:r>
            <a:endParaRPr/>
          </a:p>
          <a:p>
            <a:pPr indent="-373063" lvl="0" marL="373063" rtl="0" algn="l">
              <a:spcBef>
                <a:spcPts val="560"/>
              </a:spcBef>
              <a:spcAft>
                <a:spcPts val="0"/>
              </a:spcAft>
              <a:buSzPts val="2100"/>
              <a:buChar char="●"/>
            </a:pPr>
            <a:r>
              <a:rPr i="1" lang="en-US">
                <a:solidFill>
                  <a:schemeClr val="accent1"/>
                </a:solidFill>
              </a:rPr>
              <a:t>What do we mean when we say a problem is in </a:t>
            </a:r>
            <a:r>
              <a:rPr b="1" i="1" lang="en-US">
                <a:solidFill>
                  <a:schemeClr val="dk2"/>
                </a:solidFill>
              </a:rPr>
              <a:t>NP </a:t>
            </a:r>
            <a:r>
              <a:rPr lang="en-US">
                <a:solidFill>
                  <a:schemeClr val="accent1"/>
                </a:solidFill>
              </a:rPr>
              <a:t>?</a:t>
            </a:r>
            <a:endParaRPr/>
          </a:p>
          <a:p>
            <a:pPr indent="-309563" lvl="1" marL="806450" rtl="0" algn="l">
              <a:spcBef>
                <a:spcPts val="520"/>
              </a:spcBef>
              <a:spcAft>
                <a:spcPts val="0"/>
              </a:spcAft>
              <a:buSzPts val="1690"/>
              <a:buChar char="●"/>
            </a:pPr>
            <a:r>
              <a:rPr lang="en-US"/>
              <a:t>A solution can be verified in polynomial time</a:t>
            </a:r>
            <a:endParaRPr/>
          </a:p>
          <a:p>
            <a:pPr indent="-202247" lvl="1" marL="806450" rtl="0" algn="l">
              <a:spcBef>
                <a:spcPts val="520"/>
              </a:spcBef>
              <a:spcAft>
                <a:spcPts val="0"/>
              </a:spcAft>
              <a:buSzPts val="1690"/>
              <a:buNone/>
            </a:pPr>
            <a:r>
              <a:t/>
            </a:r>
            <a:endParaRPr/>
          </a:p>
          <a:p>
            <a:pPr indent="-373063" lvl="0" marL="373063" rtl="0" algn="l">
              <a:spcBef>
                <a:spcPts val="560"/>
              </a:spcBef>
              <a:spcAft>
                <a:spcPts val="0"/>
              </a:spcAft>
              <a:buSzPts val="2100"/>
              <a:buChar char="●"/>
            </a:pPr>
            <a:r>
              <a:rPr i="1" lang="en-US">
                <a:solidFill>
                  <a:schemeClr val="accent1"/>
                </a:solidFill>
              </a:rPr>
              <a:t>What is the relationship between </a:t>
            </a:r>
            <a:r>
              <a:rPr b="1" i="1" lang="en-US">
                <a:solidFill>
                  <a:schemeClr val="accent1"/>
                </a:solidFill>
              </a:rPr>
              <a:t>P</a:t>
            </a:r>
            <a:r>
              <a:rPr i="1" lang="en-US">
                <a:solidFill>
                  <a:schemeClr val="accent1"/>
                </a:solidFill>
              </a:rPr>
              <a:t> and </a:t>
            </a:r>
            <a:r>
              <a:rPr b="1" i="1" lang="en-US">
                <a:solidFill>
                  <a:schemeClr val="accent1"/>
                </a:solidFill>
              </a:rPr>
              <a:t>NP </a:t>
            </a:r>
            <a:r>
              <a:rPr lang="en-US">
                <a:solidFill>
                  <a:schemeClr val="accent1"/>
                </a:solidFill>
              </a:rPr>
              <a:t>?</a:t>
            </a:r>
            <a:endParaRPr/>
          </a:p>
          <a:p>
            <a:pPr indent="-309563" lvl="1" marL="806450" rtl="0" algn="l">
              <a:spcBef>
                <a:spcPts val="520"/>
              </a:spcBef>
              <a:spcAft>
                <a:spcPts val="0"/>
              </a:spcAft>
              <a:buSzPts val="1690"/>
              <a:buChar char="●"/>
            </a:pPr>
            <a:r>
              <a:rPr lang="en-US"/>
              <a:t>Ans: </a:t>
            </a:r>
            <a:r>
              <a:rPr b="1" lang="en-US"/>
              <a:t>P</a:t>
            </a:r>
            <a:r>
              <a:rPr lang="en-US"/>
              <a:t> ⊆ </a:t>
            </a:r>
            <a:r>
              <a:rPr b="1" lang="en-US"/>
              <a:t>NP</a:t>
            </a:r>
            <a:r>
              <a:rPr lang="en-US"/>
              <a:t>, but no one knows whether </a:t>
            </a:r>
            <a:r>
              <a:rPr b="1" lang="en-US"/>
              <a:t>P = NP</a:t>
            </a:r>
            <a:endParaRPr/>
          </a:p>
          <a:p>
            <a:pPr indent="-239713" lvl="0" marL="373063" rtl="0" algn="l">
              <a:spcBef>
                <a:spcPts val="56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i="1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/>
          <p:nvPr>
            <p:ph type="title"/>
          </p:nvPr>
        </p:nvSpPr>
        <p:spPr>
          <a:xfrm>
            <a:off x="503238" y="244475"/>
            <a:ext cx="9051925" cy="493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9950" lIns="99900" spcFirstLastPara="1" rIns="99900" wrap="square" tIns="49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 and NP</a:t>
            </a:r>
            <a:endParaRPr/>
          </a:p>
        </p:txBody>
      </p:sp>
      <p:sp>
        <p:nvSpPr>
          <p:cNvPr id="161" name="Google Shape;161;p20"/>
          <p:cNvSpPr txBox="1"/>
          <p:nvPr>
            <p:ph idx="1" type="body"/>
          </p:nvPr>
        </p:nvSpPr>
        <p:spPr>
          <a:xfrm>
            <a:off x="444500" y="1146175"/>
            <a:ext cx="9136063" cy="5635625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99900" spcFirstLastPara="1" rIns="99900" wrap="square" tIns="49950">
            <a:noAutofit/>
          </a:bodyPr>
          <a:lstStyle/>
          <a:p>
            <a:pPr indent="-373063" lvl="0" marL="373063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Summary so far:</a:t>
            </a:r>
            <a:endParaRPr/>
          </a:p>
          <a:p>
            <a:pPr indent="-309563" lvl="1" marL="806450" rtl="0" algn="l">
              <a:spcBef>
                <a:spcPts val="520"/>
              </a:spcBef>
              <a:spcAft>
                <a:spcPts val="0"/>
              </a:spcAft>
              <a:buSzPts val="1690"/>
              <a:buChar char="●"/>
            </a:pPr>
            <a:r>
              <a:rPr b="1" lang="en-US"/>
              <a:t>P</a:t>
            </a:r>
            <a:r>
              <a:rPr lang="en-US"/>
              <a:t> = problems that can be solved in polynomial time</a:t>
            </a:r>
            <a:endParaRPr/>
          </a:p>
          <a:p>
            <a:pPr indent="-309563" lvl="1" marL="806450" rtl="0" algn="l">
              <a:spcBef>
                <a:spcPts val="520"/>
              </a:spcBef>
              <a:spcAft>
                <a:spcPts val="0"/>
              </a:spcAft>
              <a:buSzPts val="1690"/>
              <a:buChar char="●"/>
            </a:pPr>
            <a:r>
              <a:rPr b="1" lang="en-US"/>
              <a:t>NP</a:t>
            </a:r>
            <a:r>
              <a:rPr lang="en-US"/>
              <a:t> = problems for which a solution can be verified in polynomial time</a:t>
            </a:r>
            <a:endParaRPr/>
          </a:p>
          <a:p>
            <a:pPr indent="-309563" lvl="1" marL="806450" rtl="0" algn="l">
              <a:spcBef>
                <a:spcPts val="520"/>
              </a:spcBef>
              <a:spcAft>
                <a:spcPts val="0"/>
              </a:spcAft>
              <a:buSzPts val="1690"/>
              <a:buChar char="●"/>
            </a:pPr>
            <a:r>
              <a:rPr b="1" lang="en-US"/>
              <a:t>P</a:t>
            </a:r>
            <a:r>
              <a:rPr lang="en-US"/>
              <a:t> ⊆ </a:t>
            </a:r>
            <a:r>
              <a:rPr b="1" lang="en-US"/>
              <a:t>NP</a:t>
            </a:r>
            <a:endParaRPr/>
          </a:p>
          <a:p>
            <a:pPr indent="-309563" lvl="1" marL="806450" rtl="0" algn="l">
              <a:spcBef>
                <a:spcPts val="520"/>
              </a:spcBef>
              <a:spcAft>
                <a:spcPts val="0"/>
              </a:spcAft>
              <a:buSzPts val="1690"/>
              <a:buChar char="●"/>
            </a:pPr>
            <a:r>
              <a:rPr lang="en-US"/>
              <a:t>The big question: Does</a:t>
            </a:r>
            <a:r>
              <a:rPr b="1" lang="en-US"/>
              <a:t> P = NP </a:t>
            </a:r>
            <a:r>
              <a:rPr lang="en-US"/>
              <a:t>? (most suspect not)</a:t>
            </a:r>
            <a:endParaRPr/>
          </a:p>
          <a:p>
            <a:pPr indent="-202247" lvl="1" marL="806450" rtl="0" algn="l">
              <a:spcBef>
                <a:spcPts val="520"/>
              </a:spcBef>
              <a:spcAft>
                <a:spcPts val="0"/>
              </a:spcAft>
              <a:buSzPts val="1690"/>
              <a:buNone/>
            </a:pPr>
            <a:r>
              <a:t/>
            </a:r>
            <a:endParaRPr b="1"/>
          </a:p>
          <a:p>
            <a:pPr indent="-373063" lvl="0" marL="373063" rtl="0" algn="l">
              <a:spcBef>
                <a:spcPts val="56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Hamiltonian-cycle problem is in </a:t>
            </a:r>
            <a:r>
              <a:rPr b="1" lang="en-US"/>
              <a:t>NP</a:t>
            </a:r>
            <a:r>
              <a:rPr lang="en-US"/>
              <a:t>:</a:t>
            </a:r>
            <a:endParaRPr/>
          </a:p>
          <a:p>
            <a:pPr indent="-309563" lvl="1" marL="806450" rtl="0" algn="l">
              <a:spcBef>
                <a:spcPts val="520"/>
              </a:spcBef>
              <a:spcAft>
                <a:spcPts val="0"/>
              </a:spcAft>
              <a:buSzPts val="1690"/>
              <a:buChar char="●"/>
            </a:pPr>
            <a:r>
              <a:rPr lang="en-US"/>
              <a:t>Cannot be solved in polynomial time</a:t>
            </a:r>
            <a:endParaRPr/>
          </a:p>
          <a:p>
            <a:pPr indent="-309563" lvl="1" marL="806450" rtl="0" algn="l">
              <a:spcBef>
                <a:spcPts val="520"/>
              </a:spcBef>
              <a:spcAft>
                <a:spcPts val="0"/>
              </a:spcAft>
              <a:buSzPts val="1690"/>
              <a:buChar char="●"/>
            </a:pPr>
            <a:r>
              <a:rPr lang="en-US"/>
              <a:t>Easy to verify a solution in polynomial time (</a:t>
            </a:r>
            <a:r>
              <a:rPr i="1" lang="en-US">
                <a:solidFill>
                  <a:schemeClr val="accent1"/>
                </a:solidFill>
              </a:rPr>
              <a:t>How?</a:t>
            </a:r>
            <a:r>
              <a:rPr lang="en-US"/>
              <a:t>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28675"/>
            <a:ext cx="10058400" cy="565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828675"/>
            <a:ext cx="10058400" cy="565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28675"/>
            <a:ext cx="10058400" cy="565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/>
          <p:nvPr>
            <p:ph type="title"/>
          </p:nvPr>
        </p:nvSpPr>
        <p:spPr>
          <a:xfrm>
            <a:off x="503238" y="244475"/>
            <a:ext cx="9051925" cy="493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9950" lIns="99900" spcFirstLastPara="1" rIns="99900" wrap="square" tIns="49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Review: Dynamic Programming</a:t>
            </a:r>
            <a:endParaRPr/>
          </a:p>
        </p:txBody>
      </p:sp>
      <p:sp>
        <p:nvSpPr>
          <p:cNvPr id="62" name="Google Shape;62;p2"/>
          <p:cNvSpPr txBox="1"/>
          <p:nvPr>
            <p:ph idx="1" type="body"/>
          </p:nvPr>
        </p:nvSpPr>
        <p:spPr>
          <a:xfrm>
            <a:off x="503238" y="1122363"/>
            <a:ext cx="9051925" cy="50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99900" spcFirstLastPara="1" rIns="99900" wrap="square" tIns="49950">
            <a:noAutofit/>
          </a:bodyPr>
          <a:lstStyle/>
          <a:p>
            <a:pPr indent="-373063" lvl="0" marL="373063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When applicable: </a:t>
            </a:r>
            <a:endParaRPr/>
          </a:p>
          <a:p>
            <a:pPr indent="-309563" lvl="1" marL="806450" rtl="0" algn="l">
              <a:spcBef>
                <a:spcPts val="520"/>
              </a:spcBef>
              <a:spcAft>
                <a:spcPts val="0"/>
              </a:spcAft>
              <a:buSzPts val="1690"/>
              <a:buChar char="●"/>
            </a:pPr>
            <a:r>
              <a:rPr lang="en-US">
                <a:solidFill>
                  <a:srgbClr val="0000CC"/>
                </a:solidFill>
              </a:rPr>
              <a:t>Optimal substructure</a:t>
            </a:r>
            <a:r>
              <a:rPr lang="en-US"/>
              <a:t>: optimal solution to problem consists of optimal solutions to subproblems</a:t>
            </a:r>
            <a:endParaRPr/>
          </a:p>
          <a:p>
            <a:pPr indent="-309563" lvl="1" marL="806450" rtl="0" algn="l">
              <a:spcBef>
                <a:spcPts val="520"/>
              </a:spcBef>
              <a:spcAft>
                <a:spcPts val="0"/>
              </a:spcAft>
              <a:buSzPts val="1690"/>
              <a:buChar char="●"/>
            </a:pPr>
            <a:r>
              <a:rPr lang="en-US">
                <a:solidFill>
                  <a:srgbClr val="0000CC"/>
                </a:solidFill>
              </a:rPr>
              <a:t>Overlapping subproblems</a:t>
            </a:r>
            <a:r>
              <a:rPr lang="en-US"/>
              <a:t>: few subproblems in total, many recurring instances of each</a:t>
            </a:r>
            <a:endParaRPr i="1"/>
          </a:p>
          <a:p>
            <a:pPr indent="-309563" lvl="1" marL="806450" rtl="0" algn="l">
              <a:spcBef>
                <a:spcPts val="520"/>
              </a:spcBef>
              <a:spcAft>
                <a:spcPts val="0"/>
              </a:spcAft>
              <a:buSzPts val="1690"/>
              <a:buChar char="●"/>
            </a:pPr>
            <a:r>
              <a:rPr lang="en-US" u="sng"/>
              <a:t>Basic approach</a:t>
            </a:r>
            <a:r>
              <a:rPr lang="en-US"/>
              <a:t>:</a:t>
            </a:r>
            <a:endParaRPr/>
          </a:p>
          <a:p>
            <a:pPr indent="-249237" lvl="2" marL="1241425" rtl="0" algn="l">
              <a:spcBef>
                <a:spcPts val="480"/>
              </a:spcBef>
              <a:spcAft>
                <a:spcPts val="0"/>
              </a:spcAft>
              <a:buSzPts val="1560"/>
              <a:buChar char="●"/>
            </a:pPr>
            <a:r>
              <a:rPr lang="en-US"/>
              <a:t>Build a table of solved subproblems that are used to solve larger ones</a:t>
            </a:r>
            <a:endParaRPr/>
          </a:p>
          <a:p>
            <a:pPr indent="-249237" lvl="2" marL="1241425" rtl="0" algn="l">
              <a:spcBef>
                <a:spcPts val="480"/>
              </a:spcBef>
              <a:spcAft>
                <a:spcPts val="0"/>
              </a:spcAft>
              <a:buSzPts val="1560"/>
              <a:buChar char="●"/>
            </a:pPr>
            <a:r>
              <a:rPr i="1" lang="en-US">
                <a:solidFill>
                  <a:schemeClr val="accent1"/>
                </a:solidFill>
              </a:rPr>
              <a:t>What is the difference between memoization and dynamic programming?</a:t>
            </a:r>
            <a:endParaRPr/>
          </a:p>
          <a:p>
            <a:pPr indent="-249237" lvl="2" marL="1241425" rtl="0" algn="l">
              <a:spcBef>
                <a:spcPts val="480"/>
              </a:spcBef>
              <a:spcAft>
                <a:spcPts val="0"/>
              </a:spcAft>
              <a:buSzPts val="1560"/>
              <a:buChar char="●"/>
            </a:pPr>
            <a:r>
              <a:rPr i="1" lang="en-US">
                <a:solidFill>
                  <a:schemeClr val="accent1"/>
                </a:solidFill>
              </a:rPr>
              <a:t>Why might the latter be more efficient?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28675"/>
            <a:ext cx="10058400" cy="565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422589" y="-1753768"/>
            <a:ext cx="9266549" cy="5212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28070" y="475386"/>
            <a:ext cx="11314540" cy="6364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103525" y="-4244049"/>
            <a:ext cx="9266549" cy="5212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28070" y="475385"/>
            <a:ext cx="11314540" cy="6364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28675"/>
            <a:ext cx="10058400" cy="565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828675"/>
            <a:ext cx="10058400" cy="565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828675"/>
            <a:ext cx="10058400" cy="565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/>
          <p:nvPr>
            <p:ph type="title"/>
          </p:nvPr>
        </p:nvSpPr>
        <p:spPr>
          <a:xfrm>
            <a:off x="503238" y="244475"/>
            <a:ext cx="9051925" cy="493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9950" lIns="99900" spcFirstLastPara="1" rIns="99900" wrap="square" tIns="49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Reduction</a:t>
            </a:r>
            <a:endParaRPr/>
          </a:p>
        </p:txBody>
      </p:sp>
      <p:pic>
        <p:nvPicPr>
          <p:cNvPr id="198" name="Google Shape;198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8" y="2187823"/>
            <a:ext cx="4449762" cy="2502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6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5400" y="2187823"/>
            <a:ext cx="4449763" cy="2502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/>
          <p:nvPr>
            <p:ph type="title"/>
          </p:nvPr>
        </p:nvSpPr>
        <p:spPr>
          <a:xfrm>
            <a:off x="503238" y="244475"/>
            <a:ext cx="9051925" cy="493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9950" lIns="99900" spcFirstLastPara="1" rIns="99900" wrap="square" tIns="49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Reduction</a:t>
            </a:r>
            <a:endParaRPr/>
          </a:p>
        </p:txBody>
      </p:sp>
      <p:sp>
        <p:nvSpPr>
          <p:cNvPr id="205" name="Google Shape;205;p27"/>
          <p:cNvSpPr txBox="1"/>
          <p:nvPr>
            <p:ph idx="1" type="body"/>
          </p:nvPr>
        </p:nvSpPr>
        <p:spPr>
          <a:xfrm>
            <a:off x="251460" y="1301144"/>
            <a:ext cx="9555480" cy="5217652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99900" spcFirstLastPara="1" rIns="99900" wrap="square" tIns="49950">
            <a:noAutofit/>
          </a:bodyPr>
          <a:lstStyle/>
          <a:p>
            <a:pPr indent="-373063" lvl="0" marL="373063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A problem R can be </a:t>
            </a:r>
            <a:r>
              <a:rPr i="1" lang="en-US">
                <a:solidFill>
                  <a:schemeClr val="dk2"/>
                </a:solidFill>
              </a:rPr>
              <a:t>reduced</a:t>
            </a:r>
            <a:r>
              <a:rPr lang="en-US"/>
              <a:t> to another problem Q if any instance of R can be rephrased to an instance of Q, the solution to which provides a solution to the instance of R.</a:t>
            </a:r>
            <a:endParaRPr/>
          </a:p>
          <a:p>
            <a:pPr indent="-309563" lvl="1" marL="806450" rtl="0" algn="l">
              <a:spcBef>
                <a:spcPts val="520"/>
              </a:spcBef>
              <a:spcAft>
                <a:spcPts val="0"/>
              </a:spcAft>
              <a:buSzPts val="1690"/>
              <a:buChar char="●"/>
            </a:pPr>
            <a:r>
              <a:rPr lang="en-US"/>
              <a:t>This rephrasing is called “</a:t>
            </a:r>
            <a:r>
              <a:rPr i="1" lang="en-US">
                <a:solidFill>
                  <a:srgbClr val="C00000"/>
                </a:solidFill>
              </a:rPr>
              <a:t>Reducibility</a:t>
            </a:r>
            <a:r>
              <a:rPr lang="en-US">
                <a:solidFill>
                  <a:srgbClr val="C00000"/>
                </a:solidFill>
              </a:rPr>
              <a:t>”</a:t>
            </a:r>
            <a:endParaRPr/>
          </a:p>
          <a:p>
            <a:pPr indent="-235268" lvl="1" marL="806450" rtl="0" algn="l">
              <a:spcBef>
                <a:spcPts val="360"/>
              </a:spcBef>
              <a:spcAft>
                <a:spcPts val="0"/>
              </a:spcAft>
              <a:buSzPts val="1170"/>
              <a:buNone/>
            </a:pPr>
            <a:r>
              <a:t/>
            </a:r>
            <a:endParaRPr sz="1800"/>
          </a:p>
          <a:p>
            <a:pPr indent="-373063" lvl="0" marL="373063" rtl="0" algn="l">
              <a:spcBef>
                <a:spcPts val="56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Intuitively: If R reduces in polynomial time to Q, </a:t>
            </a:r>
            <a:endParaRPr/>
          </a:p>
          <a:p>
            <a:pPr indent="-373063" lvl="0" marL="373063" rtl="0" algn="l">
              <a:spcBef>
                <a:spcPts val="560"/>
              </a:spcBef>
              <a:spcAft>
                <a:spcPts val="0"/>
              </a:spcAft>
              <a:buSzPts val="2100"/>
              <a:buNone/>
            </a:pPr>
            <a:r>
              <a:rPr lang="en-US"/>
              <a:t>		R is “no harder to solve” than Q</a:t>
            </a:r>
            <a:endParaRPr/>
          </a:p>
          <a:p>
            <a:pPr indent="-287338" lvl="0" marL="373063" rtl="0" algn="l">
              <a:spcBef>
                <a:spcPts val="36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sz="1800"/>
          </a:p>
          <a:p>
            <a:pPr indent="-373063" lvl="0" marL="373063" rtl="0" algn="l">
              <a:spcBef>
                <a:spcPts val="56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Example: </a:t>
            </a:r>
            <a:r>
              <a:rPr i="1" lang="en-US">
                <a:solidFill>
                  <a:srgbClr val="0000CC"/>
                </a:solidFill>
              </a:rPr>
              <a:t>lcm</a:t>
            </a:r>
            <a:r>
              <a:rPr lang="en-US"/>
              <a:t>(</a:t>
            </a:r>
            <a:r>
              <a:rPr i="1" lang="en-US"/>
              <a:t>m</a:t>
            </a:r>
            <a:r>
              <a:rPr lang="en-US"/>
              <a:t>, </a:t>
            </a:r>
            <a:r>
              <a:rPr i="1" lang="en-US"/>
              <a:t>n</a:t>
            </a:r>
            <a:r>
              <a:rPr lang="en-US"/>
              <a:t>) = </a:t>
            </a:r>
            <a:r>
              <a:rPr i="1" lang="en-US"/>
              <a:t>m</a:t>
            </a:r>
            <a:r>
              <a:rPr lang="en-US"/>
              <a:t> * </a:t>
            </a:r>
            <a:r>
              <a:rPr i="1" lang="en-US"/>
              <a:t>n</a:t>
            </a:r>
            <a:r>
              <a:rPr lang="en-US"/>
              <a:t> / </a:t>
            </a:r>
            <a:r>
              <a:rPr i="1" lang="en-US">
                <a:solidFill>
                  <a:srgbClr val="0000CC"/>
                </a:solidFill>
              </a:rPr>
              <a:t>gcd</a:t>
            </a:r>
            <a:r>
              <a:rPr lang="en-US"/>
              <a:t>(</a:t>
            </a:r>
            <a:r>
              <a:rPr i="1" lang="en-US"/>
              <a:t>m</a:t>
            </a:r>
            <a:r>
              <a:rPr lang="en-US"/>
              <a:t>, </a:t>
            </a:r>
            <a:r>
              <a:rPr i="1" lang="en-US"/>
              <a:t>n</a:t>
            </a:r>
            <a:r>
              <a:rPr lang="en-US"/>
              <a:t>), </a:t>
            </a:r>
            <a:endParaRPr/>
          </a:p>
          <a:p>
            <a:pPr indent="-373063" lvl="0" marL="373063" rtl="0" algn="l">
              <a:spcBef>
                <a:spcPts val="560"/>
              </a:spcBef>
              <a:spcAft>
                <a:spcPts val="0"/>
              </a:spcAft>
              <a:buSzPts val="2100"/>
              <a:buFont typeface="Arial"/>
              <a:buNone/>
            </a:pPr>
            <a:r>
              <a:rPr lang="en-US"/>
              <a:t> 		</a:t>
            </a:r>
            <a:r>
              <a:rPr i="1" lang="en-US">
                <a:solidFill>
                  <a:srgbClr val="0000CC"/>
                </a:solidFill>
              </a:rPr>
              <a:t>lcm</a:t>
            </a:r>
            <a:r>
              <a:rPr lang="en-US"/>
              <a:t>(</a:t>
            </a:r>
            <a:r>
              <a:rPr i="1" lang="en-US"/>
              <a:t>m</a:t>
            </a:r>
            <a:r>
              <a:rPr lang="en-US"/>
              <a:t>, </a:t>
            </a:r>
            <a:r>
              <a:rPr i="1" lang="en-US"/>
              <a:t>n</a:t>
            </a:r>
            <a:r>
              <a:rPr lang="en-US"/>
              <a:t>) problem is reduced to </a:t>
            </a:r>
            <a:r>
              <a:rPr i="1" lang="en-US">
                <a:solidFill>
                  <a:srgbClr val="0000CC"/>
                </a:solidFill>
              </a:rPr>
              <a:t>gcd</a:t>
            </a:r>
            <a:r>
              <a:rPr lang="en-US"/>
              <a:t>(</a:t>
            </a:r>
            <a:r>
              <a:rPr i="1" lang="en-US"/>
              <a:t>m</a:t>
            </a:r>
            <a:r>
              <a:rPr lang="en-US"/>
              <a:t>, </a:t>
            </a:r>
            <a:r>
              <a:rPr i="1" lang="en-US"/>
              <a:t>n</a:t>
            </a:r>
            <a:r>
              <a:rPr lang="en-US"/>
              <a:t>) problem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type="title"/>
          </p:nvPr>
        </p:nvSpPr>
        <p:spPr>
          <a:xfrm>
            <a:off x="503238" y="244475"/>
            <a:ext cx="9051925" cy="493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9950" lIns="99900" spcFirstLastPara="1" rIns="99900" wrap="square" tIns="49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NP-Complete  and NP-Hard</a:t>
            </a:r>
            <a:endParaRPr/>
          </a:p>
        </p:txBody>
      </p:sp>
      <p:sp>
        <p:nvSpPr>
          <p:cNvPr id="211" name="Google Shape;211;p28"/>
          <p:cNvSpPr txBox="1"/>
          <p:nvPr>
            <p:ph idx="1" type="body"/>
          </p:nvPr>
        </p:nvSpPr>
        <p:spPr>
          <a:xfrm>
            <a:off x="503238" y="1256900"/>
            <a:ext cx="9304337" cy="5247148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99900" spcFirstLastPara="1" rIns="99900" wrap="square" tIns="49950">
            <a:noAutofit/>
          </a:bodyPr>
          <a:lstStyle/>
          <a:p>
            <a:pPr indent="-373063" lvl="0" marL="373063" rtl="0" algn="l">
              <a:spcBef>
                <a:spcPts val="0"/>
              </a:spcBef>
              <a:spcAft>
                <a:spcPts val="0"/>
              </a:spcAft>
              <a:buSzPts val="1950"/>
              <a:buChar char="●"/>
            </a:pPr>
            <a:r>
              <a:rPr i="1" lang="en-US" sz="2600">
                <a:solidFill>
                  <a:schemeClr val="accent1"/>
                </a:solidFill>
              </a:rPr>
              <a:t>What do we mean when we say a problem is in </a:t>
            </a:r>
            <a:r>
              <a:rPr b="1" i="1" lang="en-US" sz="2600">
                <a:solidFill>
                  <a:schemeClr val="dk2"/>
                </a:solidFill>
              </a:rPr>
              <a:t>NP-Hard </a:t>
            </a:r>
            <a:r>
              <a:rPr lang="en-US" sz="2600">
                <a:solidFill>
                  <a:schemeClr val="accent1"/>
                </a:solidFill>
              </a:rPr>
              <a:t>?</a:t>
            </a:r>
            <a:endParaRPr/>
          </a:p>
          <a:p>
            <a:pPr indent="-309563" lvl="1" marL="806450" rtl="0" algn="l">
              <a:spcBef>
                <a:spcPts val="520"/>
              </a:spcBef>
              <a:spcAft>
                <a:spcPts val="0"/>
              </a:spcAft>
              <a:buSzPts val="1690"/>
              <a:buChar char="●"/>
            </a:pPr>
            <a:r>
              <a:rPr lang="en-US"/>
              <a:t>A problem is said to be in </a:t>
            </a:r>
            <a:r>
              <a:rPr i="1" lang="en-US"/>
              <a:t>NP-hard</a:t>
            </a:r>
            <a:r>
              <a:rPr lang="en-US"/>
              <a:t> if every problem in NP can be polynomial-time reducible to it.</a:t>
            </a:r>
            <a:endParaRPr/>
          </a:p>
          <a:p>
            <a:pPr indent="-251778" lvl="1" marL="806450" rtl="0" algn="l">
              <a:spcBef>
                <a:spcPts val="280"/>
              </a:spcBef>
              <a:spcAft>
                <a:spcPts val="0"/>
              </a:spcAft>
              <a:buSzPts val="910"/>
              <a:buNone/>
            </a:pPr>
            <a:r>
              <a:t/>
            </a:r>
            <a:endParaRPr sz="1400"/>
          </a:p>
          <a:p>
            <a:pPr indent="-373063" lvl="0" marL="373063" rtl="0" algn="l">
              <a:spcBef>
                <a:spcPts val="520"/>
              </a:spcBef>
              <a:spcAft>
                <a:spcPts val="0"/>
              </a:spcAft>
              <a:buSzPts val="1950"/>
              <a:buChar char="●"/>
            </a:pPr>
            <a:r>
              <a:rPr i="1" lang="en-US" sz="2600">
                <a:solidFill>
                  <a:schemeClr val="accent1"/>
                </a:solidFill>
              </a:rPr>
              <a:t>What do we mean when we say a problem is in </a:t>
            </a:r>
            <a:r>
              <a:rPr b="1" i="1" lang="en-US" sz="2600">
                <a:solidFill>
                  <a:schemeClr val="dk2"/>
                </a:solidFill>
              </a:rPr>
              <a:t>NP-Complete </a:t>
            </a:r>
            <a:r>
              <a:rPr lang="en-US" sz="2600">
                <a:solidFill>
                  <a:schemeClr val="accent1"/>
                </a:solidFill>
              </a:rPr>
              <a:t>?</a:t>
            </a:r>
            <a:endParaRPr/>
          </a:p>
          <a:p>
            <a:pPr indent="-309563" lvl="1" marL="806450" rtl="0" algn="l">
              <a:spcBef>
                <a:spcPts val="520"/>
              </a:spcBef>
              <a:spcAft>
                <a:spcPts val="0"/>
              </a:spcAft>
              <a:buSzPts val="1690"/>
              <a:buChar char="●"/>
            </a:pPr>
            <a:r>
              <a:rPr lang="en-US"/>
              <a:t>A problem is said to be in </a:t>
            </a:r>
            <a:r>
              <a:rPr i="1" lang="en-US"/>
              <a:t>NP-Complete</a:t>
            </a:r>
            <a:r>
              <a:rPr lang="en-US"/>
              <a:t> if </a:t>
            </a:r>
            <a:endParaRPr/>
          </a:p>
          <a:p>
            <a:pPr indent="-249237" lvl="2" marL="1241425" rtl="0" algn="l">
              <a:spcBef>
                <a:spcPts val="480"/>
              </a:spcBef>
              <a:spcAft>
                <a:spcPts val="0"/>
              </a:spcAft>
              <a:buSzPts val="1560"/>
              <a:buChar char="●"/>
            </a:pPr>
            <a:r>
              <a:rPr lang="en-US"/>
              <a:t>it is in NP-Hard, and </a:t>
            </a:r>
            <a:endParaRPr/>
          </a:p>
          <a:p>
            <a:pPr indent="-249237" lvl="2" marL="1241425" rtl="0" algn="l">
              <a:spcBef>
                <a:spcPts val="480"/>
              </a:spcBef>
              <a:spcAft>
                <a:spcPts val="0"/>
              </a:spcAft>
              <a:buSzPts val="1560"/>
              <a:buChar char="●"/>
            </a:pPr>
            <a:r>
              <a:rPr lang="en-US"/>
              <a:t>it is in NP</a:t>
            </a:r>
            <a:endParaRPr/>
          </a:p>
          <a:p>
            <a:pPr indent="-251778" lvl="1" marL="806450" rtl="0" algn="l">
              <a:spcBef>
                <a:spcPts val="280"/>
              </a:spcBef>
              <a:spcAft>
                <a:spcPts val="0"/>
              </a:spcAft>
              <a:buSzPts val="910"/>
              <a:buNone/>
            </a:pPr>
            <a:r>
              <a:t/>
            </a:r>
            <a:endParaRPr sz="1400"/>
          </a:p>
          <a:p>
            <a:pPr indent="-373063" lvl="0" marL="373063" rtl="0" algn="l">
              <a:spcBef>
                <a:spcPts val="520"/>
              </a:spcBef>
              <a:spcAft>
                <a:spcPts val="0"/>
              </a:spcAft>
              <a:buSzPts val="1950"/>
              <a:buChar char="●"/>
            </a:pPr>
            <a:r>
              <a:rPr i="1" lang="en-US" sz="2600">
                <a:solidFill>
                  <a:schemeClr val="accent1"/>
                </a:solidFill>
              </a:rPr>
              <a:t>What is the relationship between </a:t>
            </a:r>
            <a:r>
              <a:rPr b="1" i="1" lang="en-US" sz="2600">
                <a:solidFill>
                  <a:schemeClr val="dk2"/>
                </a:solidFill>
              </a:rPr>
              <a:t>NP-Hard</a:t>
            </a:r>
            <a:r>
              <a:rPr i="1" lang="en-US" sz="2600">
                <a:solidFill>
                  <a:schemeClr val="accent1"/>
                </a:solidFill>
              </a:rPr>
              <a:t> and </a:t>
            </a:r>
            <a:r>
              <a:rPr b="1" i="1" lang="en-US" sz="2600">
                <a:solidFill>
                  <a:schemeClr val="dk2"/>
                </a:solidFill>
              </a:rPr>
              <a:t>NP-Complete </a:t>
            </a:r>
            <a:r>
              <a:rPr lang="en-US" sz="2600">
                <a:solidFill>
                  <a:schemeClr val="accent1"/>
                </a:solidFill>
              </a:rPr>
              <a:t>?</a:t>
            </a:r>
            <a:endParaRPr/>
          </a:p>
          <a:p>
            <a:pPr indent="-309563" lvl="1" marL="806450" rtl="0" algn="l">
              <a:spcBef>
                <a:spcPts val="520"/>
              </a:spcBef>
              <a:spcAft>
                <a:spcPts val="0"/>
              </a:spcAft>
              <a:buSzPts val="1690"/>
              <a:buChar char="●"/>
            </a:pPr>
            <a:r>
              <a:rPr b="1" i="1" lang="en-US">
                <a:solidFill>
                  <a:srgbClr val="0C0C0C"/>
                </a:solidFill>
              </a:rPr>
              <a:t>NP-Complete</a:t>
            </a:r>
            <a:r>
              <a:rPr lang="en-US">
                <a:solidFill>
                  <a:srgbClr val="0C0C0C"/>
                </a:solidFill>
              </a:rPr>
              <a:t> ⊆ </a:t>
            </a:r>
            <a:r>
              <a:rPr b="1" i="1" lang="en-US">
                <a:solidFill>
                  <a:srgbClr val="0C0C0C"/>
                </a:solidFill>
              </a:rPr>
              <a:t>NP-Hard</a:t>
            </a:r>
            <a:r>
              <a:rPr lang="en-US">
                <a:solidFill>
                  <a:srgbClr val="0C0C0C"/>
                </a:solidFill>
              </a:rPr>
              <a:t>, but </a:t>
            </a:r>
            <a:endParaRPr/>
          </a:p>
          <a:p>
            <a:pPr indent="-309563" lvl="1" marL="806450" rtl="0" algn="l">
              <a:spcBef>
                <a:spcPts val="520"/>
              </a:spcBef>
              <a:spcAft>
                <a:spcPts val="0"/>
              </a:spcAft>
              <a:buSzPts val="1690"/>
              <a:buChar char="●"/>
            </a:pPr>
            <a:r>
              <a:rPr lang="en-US">
                <a:solidFill>
                  <a:srgbClr val="0C0C0C"/>
                </a:solidFill>
              </a:rPr>
              <a:t>No one knows whether </a:t>
            </a:r>
            <a:r>
              <a:rPr b="1" i="1" lang="en-US">
                <a:solidFill>
                  <a:srgbClr val="0C0C0C"/>
                </a:solidFill>
              </a:rPr>
              <a:t>NP-Complete</a:t>
            </a:r>
            <a:r>
              <a:rPr b="1" lang="en-US">
                <a:solidFill>
                  <a:srgbClr val="0C0C0C"/>
                </a:solidFill>
              </a:rPr>
              <a:t> = </a:t>
            </a:r>
            <a:r>
              <a:rPr b="1" i="1" lang="en-US">
                <a:solidFill>
                  <a:srgbClr val="0C0C0C"/>
                </a:solidFill>
              </a:rPr>
              <a:t>NP-Hard</a:t>
            </a:r>
            <a:endParaRPr>
              <a:solidFill>
                <a:srgbClr val="0C0C0C"/>
              </a:solidFill>
            </a:endParaRPr>
          </a:p>
          <a:p>
            <a:pPr indent="-239713" lvl="0" marL="373063" rtl="0" algn="l">
              <a:spcBef>
                <a:spcPts val="56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i="1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type="title"/>
          </p:nvPr>
        </p:nvSpPr>
        <p:spPr>
          <a:xfrm>
            <a:off x="503238" y="244475"/>
            <a:ext cx="9051925" cy="493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9950" lIns="99900" spcFirstLastPara="1" rIns="99900" wrap="square" tIns="49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NP-Complete  and NP-Hard</a:t>
            </a:r>
            <a:endParaRPr/>
          </a:p>
        </p:txBody>
      </p:sp>
      <p:sp>
        <p:nvSpPr>
          <p:cNvPr id="217" name="Google Shape;217;p29"/>
          <p:cNvSpPr txBox="1"/>
          <p:nvPr>
            <p:ph idx="1" type="body"/>
          </p:nvPr>
        </p:nvSpPr>
        <p:spPr>
          <a:xfrm>
            <a:off x="503250" y="1256900"/>
            <a:ext cx="9304200" cy="60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99900" spcFirstLastPara="1" rIns="99900" wrap="square" tIns="49950">
            <a:noAutofit/>
          </a:bodyPr>
          <a:lstStyle/>
          <a:p>
            <a:pPr indent="-373063" lvl="0" marL="373063" rtl="0" algn="l">
              <a:spcBef>
                <a:spcPts val="0"/>
              </a:spcBef>
              <a:spcAft>
                <a:spcPts val="0"/>
              </a:spcAft>
              <a:buSzPts val="1950"/>
              <a:buChar char="●"/>
            </a:pPr>
            <a:r>
              <a:rPr i="1" lang="en-US" sz="2600">
                <a:solidFill>
                  <a:schemeClr val="accent1"/>
                </a:solidFill>
              </a:rPr>
              <a:t>What do we mean when we say a problem is in </a:t>
            </a:r>
            <a:r>
              <a:rPr b="1" i="1" lang="en-US" sz="2600">
                <a:solidFill>
                  <a:schemeClr val="dk2"/>
                </a:solidFill>
              </a:rPr>
              <a:t>NP-Hard </a:t>
            </a:r>
            <a:r>
              <a:rPr lang="en-US" sz="2600">
                <a:solidFill>
                  <a:schemeClr val="accent1"/>
                </a:solidFill>
              </a:rPr>
              <a:t>?</a:t>
            </a:r>
            <a:endParaRPr/>
          </a:p>
          <a:p>
            <a:pPr indent="-309563" lvl="1" marL="806450" rtl="0" algn="l">
              <a:spcBef>
                <a:spcPts val="520"/>
              </a:spcBef>
              <a:spcAft>
                <a:spcPts val="0"/>
              </a:spcAft>
              <a:buSzPts val="1690"/>
              <a:buChar char="●"/>
            </a:pPr>
            <a:r>
              <a:rPr lang="en-US"/>
              <a:t>A problem is said to be in </a:t>
            </a:r>
            <a:r>
              <a:rPr i="1" lang="en-US"/>
              <a:t>NP-hard</a:t>
            </a:r>
            <a:r>
              <a:rPr lang="en-US"/>
              <a:t> if every problem in NP can be polynomial-time reducible to it.</a:t>
            </a:r>
            <a:endParaRPr/>
          </a:p>
          <a:p>
            <a:pPr indent="-251778" lvl="1" marL="806450" rtl="0" algn="l">
              <a:spcBef>
                <a:spcPts val="280"/>
              </a:spcBef>
              <a:spcAft>
                <a:spcPts val="0"/>
              </a:spcAft>
              <a:buSzPts val="910"/>
              <a:buNone/>
            </a:pPr>
            <a:r>
              <a:t/>
            </a:r>
            <a:endParaRPr sz="1400"/>
          </a:p>
          <a:p>
            <a:pPr indent="-373063" lvl="0" marL="373063" rtl="0" algn="l">
              <a:spcBef>
                <a:spcPts val="520"/>
              </a:spcBef>
              <a:spcAft>
                <a:spcPts val="0"/>
              </a:spcAft>
              <a:buSzPts val="1950"/>
              <a:buChar char="●"/>
            </a:pPr>
            <a:r>
              <a:rPr i="1" lang="en-US" sz="2600">
                <a:solidFill>
                  <a:schemeClr val="accent1"/>
                </a:solidFill>
              </a:rPr>
              <a:t>What do we mean when we say a problem is in </a:t>
            </a:r>
            <a:r>
              <a:rPr b="1" i="1" lang="en-US" sz="2600">
                <a:solidFill>
                  <a:schemeClr val="dk2"/>
                </a:solidFill>
              </a:rPr>
              <a:t>NP-Complete </a:t>
            </a:r>
            <a:r>
              <a:rPr lang="en-US" sz="2600">
                <a:solidFill>
                  <a:schemeClr val="accent1"/>
                </a:solidFill>
              </a:rPr>
              <a:t>?</a:t>
            </a:r>
            <a:endParaRPr/>
          </a:p>
          <a:p>
            <a:pPr indent="-309563" lvl="1" marL="806450" rtl="0" algn="l">
              <a:spcBef>
                <a:spcPts val="520"/>
              </a:spcBef>
              <a:spcAft>
                <a:spcPts val="0"/>
              </a:spcAft>
              <a:buSzPts val="1690"/>
              <a:buChar char="●"/>
            </a:pPr>
            <a:r>
              <a:rPr lang="en-US"/>
              <a:t>A problem is said to be in </a:t>
            </a:r>
            <a:r>
              <a:rPr i="1" lang="en-US"/>
              <a:t>NP-Complete</a:t>
            </a:r>
            <a:r>
              <a:rPr lang="en-US"/>
              <a:t> if </a:t>
            </a:r>
            <a:endParaRPr/>
          </a:p>
          <a:p>
            <a:pPr indent="-249237" lvl="2" marL="1241425" rtl="0" algn="l">
              <a:spcBef>
                <a:spcPts val="480"/>
              </a:spcBef>
              <a:spcAft>
                <a:spcPts val="0"/>
              </a:spcAft>
              <a:buSzPts val="1560"/>
              <a:buChar char="●"/>
            </a:pPr>
            <a:r>
              <a:rPr lang="en-US"/>
              <a:t>it is in NP-Hard, and </a:t>
            </a:r>
            <a:endParaRPr/>
          </a:p>
          <a:p>
            <a:pPr indent="-249237" lvl="2" marL="1241425" rtl="0" algn="l">
              <a:spcBef>
                <a:spcPts val="480"/>
              </a:spcBef>
              <a:spcAft>
                <a:spcPts val="0"/>
              </a:spcAft>
              <a:buSzPts val="1560"/>
              <a:buChar char="●"/>
            </a:pPr>
            <a:r>
              <a:rPr lang="en-US"/>
              <a:t>it is in NP</a:t>
            </a:r>
            <a:endParaRPr/>
          </a:p>
          <a:p>
            <a:pPr indent="-251778" lvl="1" marL="806450" rtl="0" algn="l">
              <a:spcBef>
                <a:spcPts val="280"/>
              </a:spcBef>
              <a:spcAft>
                <a:spcPts val="0"/>
              </a:spcAft>
              <a:buSzPts val="910"/>
              <a:buNone/>
            </a:pPr>
            <a:r>
              <a:t/>
            </a:r>
            <a:endParaRPr sz="1400"/>
          </a:p>
          <a:p>
            <a:pPr indent="-373063" lvl="0" marL="373063" rtl="0" algn="l">
              <a:spcBef>
                <a:spcPts val="520"/>
              </a:spcBef>
              <a:spcAft>
                <a:spcPts val="0"/>
              </a:spcAft>
              <a:buSzPts val="1950"/>
              <a:buChar char="●"/>
            </a:pPr>
            <a:r>
              <a:rPr i="1" lang="en-US" sz="2600">
                <a:solidFill>
                  <a:schemeClr val="accent1"/>
                </a:solidFill>
              </a:rPr>
              <a:t>What is the relationship between </a:t>
            </a:r>
            <a:r>
              <a:rPr b="1" i="1" lang="en-US" sz="2600">
                <a:solidFill>
                  <a:schemeClr val="dk2"/>
                </a:solidFill>
              </a:rPr>
              <a:t>NP-Hard</a:t>
            </a:r>
            <a:r>
              <a:rPr i="1" lang="en-US" sz="2600">
                <a:solidFill>
                  <a:schemeClr val="accent1"/>
                </a:solidFill>
              </a:rPr>
              <a:t> and </a:t>
            </a:r>
            <a:r>
              <a:rPr b="1" i="1" lang="en-US" sz="2600">
                <a:solidFill>
                  <a:schemeClr val="dk2"/>
                </a:solidFill>
              </a:rPr>
              <a:t>NP-Complete </a:t>
            </a:r>
            <a:r>
              <a:rPr lang="en-US" sz="2600">
                <a:solidFill>
                  <a:schemeClr val="accent1"/>
                </a:solidFill>
              </a:rPr>
              <a:t>?</a:t>
            </a:r>
            <a:endParaRPr/>
          </a:p>
          <a:p>
            <a:pPr indent="-309563" lvl="1" marL="806450" rtl="0" algn="l">
              <a:spcBef>
                <a:spcPts val="520"/>
              </a:spcBef>
              <a:spcAft>
                <a:spcPts val="0"/>
              </a:spcAft>
              <a:buSzPts val="1690"/>
              <a:buChar char="●"/>
            </a:pPr>
            <a:r>
              <a:rPr b="1" i="1" lang="en-US">
                <a:solidFill>
                  <a:srgbClr val="0C0C0C"/>
                </a:solidFill>
              </a:rPr>
              <a:t>NP-Complete</a:t>
            </a:r>
            <a:r>
              <a:rPr lang="en-US">
                <a:solidFill>
                  <a:srgbClr val="0C0C0C"/>
                </a:solidFill>
              </a:rPr>
              <a:t> ⊆ </a:t>
            </a:r>
            <a:r>
              <a:rPr b="1" i="1" lang="en-US">
                <a:solidFill>
                  <a:srgbClr val="0C0C0C"/>
                </a:solidFill>
              </a:rPr>
              <a:t>NP-Hard</a:t>
            </a:r>
            <a:r>
              <a:rPr lang="en-US">
                <a:solidFill>
                  <a:srgbClr val="0C0C0C"/>
                </a:solidFill>
              </a:rPr>
              <a:t>, but </a:t>
            </a:r>
            <a:endParaRPr/>
          </a:p>
          <a:p>
            <a:pPr indent="-309562" lvl="1" marL="806450" rtl="0" algn="l">
              <a:spcBef>
                <a:spcPts val="520"/>
              </a:spcBef>
              <a:spcAft>
                <a:spcPts val="0"/>
              </a:spcAft>
              <a:buSzPts val="1690"/>
              <a:buChar char="●"/>
            </a:pPr>
            <a:r>
              <a:rPr lang="en-US">
                <a:solidFill>
                  <a:srgbClr val="0C0C0C"/>
                </a:solidFill>
              </a:rPr>
              <a:t>No one knows whether </a:t>
            </a:r>
            <a:r>
              <a:rPr b="1" i="1" lang="en-US">
                <a:solidFill>
                  <a:srgbClr val="0C0C0C"/>
                </a:solidFill>
              </a:rPr>
              <a:t>NP-Complete</a:t>
            </a:r>
            <a:r>
              <a:rPr b="1" lang="en-US">
                <a:solidFill>
                  <a:srgbClr val="0C0C0C"/>
                </a:solidFill>
              </a:rPr>
              <a:t> = </a:t>
            </a:r>
            <a:r>
              <a:rPr b="1" i="1" lang="en-US">
                <a:solidFill>
                  <a:srgbClr val="0C0C0C"/>
                </a:solidFill>
              </a:rPr>
              <a:t>NP-Hard</a:t>
            </a:r>
            <a:endParaRPr b="1" i="1">
              <a:solidFill>
                <a:srgbClr val="0C0C0C"/>
              </a:solidFill>
            </a:endParaRPr>
          </a:p>
          <a:p>
            <a:pPr indent="0" lvl="0" marL="0" rtl="0" algn="l">
              <a:spcBef>
                <a:spcPts val="52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C0C0C"/>
                </a:solidFill>
              </a:rPr>
              <a:t>Useful Link: </a:t>
            </a:r>
            <a:r>
              <a:rPr lang="en-US" sz="1900" u="sng">
                <a:solidFill>
                  <a:schemeClr val="hlink"/>
                </a:solidFill>
                <a:hlinkClick r:id="rId3"/>
              </a:rPr>
              <a:t>https://stackoverflow.com/questions/1857244/what-are-the-differences-between-np-np-complete-and-np-hard</a:t>
            </a:r>
            <a:endParaRPr sz="1900">
              <a:solidFill>
                <a:srgbClr val="0C0C0C"/>
              </a:solidFill>
            </a:endParaRPr>
          </a:p>
          <a:p>
            <a:pPr indent="-239713" lvl="0" marL="373063" rtl="0" algn="l">
              <a:spcBef>
                <a:spcPts val="56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i="1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/>
          <p:nvPr>
            <p:ph type="title"/>
          </p:nvPr>
        </p:nvSpPr>
        <p:spPr>
          <a:xfrm>
            <a:off x="503238" y="244475"/>
            <a:ext cx="9051925" cy="493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9950" lIns="99900" spcFirstLastPara="1" rIns="99900" wrap="square" tIns="49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NP-Complete Problems</a:t>
            </a:r>
            <a:endParaRPr/>
          </a:p>
        </p:txBody>
      </p:sp>
      <p:sp>
        <p:nvSpPr>
          <p:cNvPr id="223" name="Google Shape;223;p30"/>
          <p:cNvSpPr txBox="1"/>
          <p:nvPr>
            <p:ph idx="1" type="body"/>
          </p:nvPr>
        </p:nvSpPr>
        <p:spPr>
          <a:xfrm>
            <a:off x="503238" y="1122363"/>
            <a:ext cx="9051925" cy="56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99900" spcFirstLastPara="1" rIns="99900" wrap="square" tIns="49950">
            <a:noAutofit/>
          </a:bodyPr>
          <a:lstStyle/>
          <a:p>
            <a:pPr indent="-373063" lvl="0" marL="373063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We will see that NP-Complete problems are the “hardest” problems in NP:</a:t>
            </a:r>
            <a:endParaRPr/>
          </a:p>
          <a:p>
            <a:pPr indent="-309563" lvl="1" marL="806450" rtl="0" algn="l">
              <a:spcBef>
                <a:spcPts val="520"/>
              </a:spcBef>
              <a:spcAft>
                <a:spcPts val="0"/>
              </a:spcAft>
              <a:buSzPts val="1690"/>
              <a:buChar char="●"/>
            </a:pPr>
            <a:r>
              <a:rPr lang="en-US"/>
              <a:t>If any </a:t>
            </a:r>
            <a:r>
              <a:rPr i="1" lang="en-US"/>
              <a:t>one</a:t>
            </a:r>
            <a:r>
              <a:rPr lang="en-US"/>
              <a:t> NP-Complete problem can be solved in polynomial time…</a:t>
            </a:r>
            <a:endParaRPr/>
          </a:p>
          <a:p>
            <a:pPr indent="-309563" lvl="1" marL="806450" rtl="0" algn="l">
              <a:spcBef>
                <a:spcPts val="520"/>
              </a:spcBef>
              <a:spcAft>
                <a:spcPts val="0"/>
              </a:spcAft>
              <a:buSzPts val="1690"/>
              <a:buChar char="●"/>
            </a:pPr>
            <a:r>
              <a:rPr lang="en-US"/>
              <a:t>…then </a:t>
            </a:r>
            <a:r>
              <a:rPr i="1" lang="en-US"/>
              <a:t>every </a:t>
            </a:r>
            <a:r>
              <a:rPr lang="en-US"/>
              <a:t>NP-Complete problem can be solved in polynomial time…</a:t>
            </a:r>
            <a:endParaRPr/>
          </a:p>
          <a:p>
            <a:pPr indent="-309563" lvl="1" marL="806450" rtl="0" algn="l">
              <a:spcBef>
                <a:spcPts val="520"/>
              </a:spcBef>
              <a:spcAft>
                <a:spcPts val="0"/>
              </a:spcAft>
              <a:buSzPts val="1690"/>
              <a:buChar char="●"/>
            </a:pPr>
            <a:r>
              <a:rPr lang="en-US"/>
              <a:t>…and in fact </a:t>
            </a:r>
            <a:r>
              <a:rPr i="1" lang="en-US"/>
              <a:t>every </a:t>
            </a:r>
            <a:r>
              <a:rPr lang="en-US"/>
              <a:t>problem in </a:t>
            </a:r>
            <a:r>
              <a:rPr b="1" lang="en-US"/>
              <a:t>NP</a:t>
            </a:r>
            <a:r>
              <a:rPr lang="en-US"/>
              <a:t> can be solved in polynomial time (which would show </a:t>
            </a:r>
            <a:r>
              <a:rPr b="1" lang="en-US"/>
              <a:t>P = NP</a:t>
            </a:r>
            <a:r>
              <a:rPr lang="en-US"/>
              <a:t>)</a:t>
            </a:r>
            <a:endParaRPr/>
          </a:p>
          <a:p>
            <a:pPr indent="-202247" lvl="1" marL="806450" rtl="0" algn="l">
              <a:spcBef>
                <a:spcPts val="520"/>
              </a:spcBef>
              <a:spcAft>
                <a:spcPts val="0"/>
              </a:spcAft>
              <a:buSzPts val="1690"/>
              <a:buNone/>
            </a:pPr>
            <a:r>
              <a:t/>
            </a:r>
            <a:endParaRPr/>
          </a:p>
          <a:p>
            <a:pPr indent="-309563" lvl="1" marL="806450" rtl="0" algn="l">
              <a:spcBef>
                <a:spcPts val="520"/>
              </a:spcBef>
              <a:spcAft>
                <a:spcPts val="0"/>
              </a:spcAft>
              <a:buSzPts val="1690"/>
              <a:buChar char="●"/>
            </a:pPr>
            <a:r>
              <a:rPr lang="en-US"/>
              <a:t>Thus: solve Hamiltonian-cycle problem in O(</a:t>
            </a:r>
            <a:r>
              <a:rPr i="1" lang="en-US"/>
              <a:t>n</a:t>
            </a:r>
            <a:r>
              <a:rPr baseline="30000" lang="en-US"/>
              <a:t>100</a:t>
            </a:r>
            <a:r>
              <a:rPr lang="en-US"/>
              <a:t>) time, you’ve proved that </a:t>
            </a:r>
            <a:r>
              <a:rPr b="1" lang="en-US"/>
              <a:t>P = NP</a:t>
            </a:r>
            <a:r>
              <a:rPr lang="en-US"/>
              <a:t>.  </a:t>
            </a:r>
            <a:endParaRPr/>
          </a:p>
          <a:p>
            <a:pPr indent="-309563" lvl="1" marL="806450" rtl="0" algn="l">
              <a:spcBef>
                <a:spcPts val="520"/>
              </a:spcBef>
              <a:spcAft>
                <a:spcPts val="0"/>
              </a:spcAft>
              <a:buSzPts val="1690"/>
              <a:buFont typeface="Arial"/>
              <a:buNone/>
            </a:pPr>
            <a:r>
              <a:rPr lang="en-US">
                <a:solidFill>
                  <a:srgbClr val="0000CC"/>
                </a:solidFill>
              </a:rPr>
              <a:t>			</a:t>
            </a:r>
            <a:r>
              <a:rPr b="1" lang="en-US">
                <a:solidFill>
                  <a:srgbClr val="0000CC"/>
                </a:solidFill>
              </a:rPr>
              <a:t>Be rich &amp; famous (Turing Award) !!!</a:t>
            </a:r>
            <a:endParaRPr/>
          </a:p>
          <a:p>
            <a:pPr indent="-309563" lvl="1" marL="806450" rtl="0" algn="ctr">
              <a:spcBef>
                <a:spcPts val="520"/>
              </a:spcBef>
              <a:spcAft>
                <a:spcPts val="0"/>
              </a:spcAft>
              <a:buSzPts val="1690"/>
              <a:buFont typeface="Arial"/>
              <a:buNone/>
            </a:pPr>
            <a:r>
              <a:rPr b="1" lang="en-US">
                <a:solidFill>
                  <a:srgbClr val="0000CC"/>
                </a:solidFill>
              </a:rPr>
              <a:t>Million Dollars Award !!!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939" y="0"/>
            <a:ext cx="9276522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"/>
          <p:cNvSpPr txBox="1"/>
          <p:nvPr>
            <p:ph type="title"/>
          </p:nvPr>
        </p:nvSpPr>
        <p:spPr>
          <a:xfrm>
            <a:off x="503238" y="244475"/>
            <a:ext cx="9051925" cy="493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9950" lIns="99900" spcFirstLastPara="1" rIns="99900" wrap="square" tIns="49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Review: Greedy Algorithms</a:t>
            </a:r>
            <a:endParaRPr/>
          </a:p>
        </p:txBody>
      </p:sp>
      <p:sp>
        <p:nvSpPr>
          <p:cNvPr id="68" name="Google Shape;68;p3"/>
          <p:cNvSpPr txBox="1"/>
          <p:nvPr>
            <p:ph idx="1" type="body"/>
          </p:nvPr>
        </p:nvSpPr>
        <p:spPr>
          <a:xfrm>
            <a:off x="503238" y="1122363"/>
            <a:ext cx="9051925" cy="4633912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99900" spcFirstLastPara="1" rIns="99900" wrap="square" tIns="49950">
            <a:noAutofit/>
          </a:bodyPr>
          <a:lstStyle/>
          <a:p>
            <a:pPr indent="-373063" lvl="0" marL="373063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A </a:t>
            </a:r>
            <a:r>
              <a:rPr i="1" lang="en-US">
                <a:solidFill>
                  <a:schemeClr val="dk2"/>
                </a:solidFill>
              </a:rPr>
              <a:t>greedy algorithm</a:t>
            </a:r>
            <a:r>
              <a:rPr lang="en-US"/>
              <a:t> always makes the choice that looks best at the moment</a:t>
            </a:r>
            <a:endParaRPr/>
          </a:p>
          <a:p>
            <a:pPr indent="-309563" lvl="1" marL="806450" rtl="0" algn="l">
              <a:spcBef>
                <a:spcPts val="520"/>
              </a:spcBef>
              <a:spcAft>
                <a:spcPts val="0"/>
              </a:spcAft>
              <a:buSzPts val="1690"/>
              <a:buChar char="●"/>
            </a:pPr>
            <a:r>
              <a:rPr lang="en-US"/>
              <a:t>The hope: a locally optimal choice will lead to a globally optimal solution</a:t>
            </a:r>
            <a:endParaRPr/>
          </a:p>
          <a:p>
            <a:pPr indent="-309563" lvl="1" marL="806450" rtl="0" algn="l">
              <a:spcBef>
                <a:spcPts val="520"/>
              </a:spcBef>
              <a:spcAft>
                <a:spcPts val="0"/>
              </a:spcAft>
              <a:buSzPts val="1690"/>
              <a:buChar char="●"/>
            </a:pPr>
            <a:r>
              <a:rPr lang="en-US"/>
              <a:t>For some problems, it works</a:t>
            </a:r>
            <a:endParaRPr/>
          </a:p>
          <a:p>
            <a:pPr indent="-249237" lvl="2" marL="1241425" rtl="0" algn="l">
              <a:spcBef>
                <a:spcPts val="480"/>
              </a:spcBef>
              <a:spcAft>
                <a:spcPts val="0"/>
              </a:spcAft>
              <a:buSzPts val="1560"/>
              <a:buChar char="●"/>
            </a:pPr>
            <a:r>
              <a:rPr lang="en-US"/>
              <a:t>Yes: fractional knapsack problem</a:t>
            </a:r>
            <a:endParaRPr/>
          </a:p>
          <a:p>
            <a:pPr indent="-249237" lvl="2" marL="1241425" rtl="0" algn="l">
              <a:spcBef>
                <a:spcPts val="480"/>
              </a:spcBef>
              <a:spcAft>
                <a:spcPts val="0"/>
              </a:spcAft>
              <a:buSzPts val="1560"/>
              <a:buChar char="●"/>
            </a:pPr>
            <a:r>
              <a:rPr lang="en-US"/>
              <a:t>No: 0/1 knapsack problem</a:t>
            </a:r>
            <a:endParaRPr/>
          </a:p>
          <a:p>
            <a:pPr indent="-373063" lvl="0" marL="373063" rtl="0" algn="l">
              <a:spcBef>
                <a:spcPts val="56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Dynamic programming can be overkill; greedy algorithms tend to be easier to code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 txBox="1"/>
          <p:nvPr>
            <p:ph type="title"/>
          </p:nvPr>
        </p:nvSpPr>
        <p:spPr>
          <a:xfrm>
            <a:off x="503238" y="244475"/>
            <a:ext cx="9051925" cy="493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9950" lIns="99900" spcFirstLastPara="1" rIns="99900" wrap="square" tIns="49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Prove NP-Completeness?</a:t>
            </a:r>
            <a:endParaRPr/>
          </a:p>
        </p:txBody>
      </p:sp>
      <p:sp>
        <p:nvSpPr>
          <p:cNvPr id="234" name="Google Shape;234;p32"/>
          <p:cNvSpPr txBox="1"/>
          <p:nvPr>
            <p:ph idx="1" type="body"/>
          </p:nvPr>
        </p:nvSpPr>
        <p:spPr>
          <a:xfrm>
            <a:off x="503238" y="1122363"/>
            <a:ext cx="9051925" cy="4633912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99900" spcFirstLastPara="1" rIns="99900" wrap="square" tIns="49950">
            <a:noAutofit/>
          </a:bodyPr>
          <a:lstStyle/>
          <a:p>
            <a:pPr indent="-373063" lvl="0" marL="373063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Though nobody has proven that </a:t>
            </a:r>
            <a:r>
              <a:rPr b="1" lang="en-US"/>
              <a:t>P </a:t>
            </a:r>
            <a:r>
              <a:rPr lang="en-US"/>
              <a:t>!=</a:t>
            </a:r>
            <a:r>
              <a:rPr b="1" lang="en-US"/>
              <a:t> NP</a:t>
            </a:r>
            <a:r>
              <a:rPr lang="en-US"/>
              <a:t>, if you prove a problem NP-Complete, most people accept that it is probably intractable</a:t>
            </a:r>
            <a:endParaRPr/>
          </a:p>
          <a:p>
            <a:pPr indent="-373063" lvl="0" marL="373063" rtl="0" algn="l">
              <a:spcBef>
                <a:spcPts val="56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Therefore it can be important to prove that a problem is NP-Complete</a:t>
            </a:r>
            <a:endParaRPr/>
          </a:p>
          <a:p>
            <a:pPr indent="-309563" lvl="1" marL="806450" rtl="0" algn="l">
              <a:spcBef>
                <a:spcPts val="520"/>
              </a:spcBef>
              <a:spcAft>
                <a:spcPts val="0"/>
              </a:spcAft>
              <a:buSzPts val="1690"/>
              <a:buChar char="●"/>
            </a:pPr>
            <a:r>
              <a:rPr lang="en-US"/>
              <a:t>Don’t need to come up with an efficient algorithm</a:t>
            </a:r>
            <a:endParaRPr/>
          </a:p>
          <a:p>
            <a:pPr indent="-309563" lvl="1" marL="806450" rtl="0" algn="l">
              <a:spcBef>
                <a:spcPts val="520"/>
              </a:spcBef>
              <a:spcAft>
                <a:spcPts val="0"/>
              </a:spcAft>
              <a:buSzPts val="1690"/>
              <a:buChar char="●"/>
            </a:pPr>
            <a:r>
              <a:rPr lang="en-US"/>
              <a:t>Can instead work on </a:t>
            </a:r>
            <a:r>
              <a:rPr i="1" lang="en-US">
                <a:solidFill>
                  <a:schemeClr val="dk2"/>
                </a:solidFill>
              </a:rPr>
              <a:t>approximation algorithms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28675"/>
            <a:ext cx="10058400" cy="565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28675"/>
            <a:ext cx="10058400" cy="565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828675"/>
            <a:ext cx="10058400" cy="565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828675"/>
            <a:ext cx="10058400" cy="565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 txBox="1"/>
          <p:nvPr>
            <p:ph type="title"/>
          </p:nvPr>
        </p:nvSpPr>
        <p:spPr>
          <a:xfrm>
            <a:off x="503238" y="244475"/>
            <a:ext cx="9051925" cy="493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9950" lIns="99900" spcFirstLastPara="1" rIns="99900" wrap="square" tIns="49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P ≠ NP saves us?</a:t>
            </a:r>
            <a:endParaRPr/>
          </a:p>
        </p:txBody>
      </p:sp>
      <p:pic>
        <p:nvPicPr>
          <p:cNvPr id="252" name="Google Shape;252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4805" y="1122363"/>
            <a:ext cx="5148791" cy="463391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5"/>
          <p:cNvSpPr/>
          <p:nvPr/>
        </p:nvSpPr>
        <p:spPr>
          <a:xfrm>
            <a:off x="4936835" y="3195935"/>
            <a:ext cx="18473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5400" u="none" cap="none" strike="noStrike">
              <a:solidFill>
                <a:schemeClr val="accent4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54" name="Google Shape;254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54804" y="1122363"/>
            <a:ext cx="5148791" cy="4633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5618" y="1027522"/>
            <a:ext cx="6507163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6"/>
          <p:cNvSpPr txBox="1"/>
          <p:nvPr>
            <p:ph type="title"/>
          </p:nvPr>
        </p:nvSpPr>
        <p:spPr>
          <a:xfrm>
            <a:off x="503238" y="244475"/>
            <a:ext cx="9051925" cy="493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9950" lIns="99900" spcFirstLastPara="1" rIns="99900" wrap="square" tIns="49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P ≠ NP saves us?</a:t>
            </a:r>
            <a:endParaRPr/>
          </a:p>
        </p:txBody>
      </p:sp>
      <p:sp>
        <p:nvSpPr>
          <p:cNvPr id="261" name="Google Shape;261;p36"/>
          <p:cNvSpPr/>
          <p:nvPr/>
        </p:nvSpPr>
        <p:spPr>
          <a:xfrm>
            <a:off x="1123323" y="5364348"/>
            <a:ext cx="78117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When Everyone's a Super, No One Will Be!</a:t>
            </a:r>
            <a:endParaRPr b="1" i="0" sz="2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/>
          <p:nvPr>
            <p:ph type="title"/>
          </p:nvPr>
        </p:nvSpPr>
        <p:spPr>
          <a:xfrm>
            <a:off x="503238" y="244475"/>
            <a:ext cx="9051925" cy="493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9950" lIns="99900" spcFirstLastPara="1" rIns="99900" wrap="square" tIns="49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Coping with NP-Hardness</a:t>
            </a:r>
            <a:endParaRPr/>
          </a:p>
        </p:txBody>
      </p:sp>
      <p:sp>
        <p:nvSpPr>
          <p:cNvPr id="267" name="Google Shape;267;p37"/>
          <p:cNvSpPr txBox="1"/>
          <p:nvPr/>
        </p:nvSpPr>
        <p:spPr>
          <a:xfrm>
            <a:off x="295275" y="1219200"/>
            <a:ext cx="9601200" cy="58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99900" spcFirstLastPara="1" rIns="99900" wrap="square" tIns="49950">
            <a:noAutofit/>
          </a:bodyPr>
          <a:lstStyle/>
          <a:p>
            <a:pPr indent="-331788" lvl="0" marL="33178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Brute-force algorithms</a:t>
            </a:r>
            <a:endParaRPr/>
          </a:p>
          <a:p>
            <a:pPr indent="-331788" lvl="0" marL="568325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 clever enumeration strategies</a:t>
            </a:r>
            <a:endParaRPr/>
          </a:p>
          <a:p>
            <a:pPr indent="-331788" lvl="0" marL="568325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Guaranteed to find optimal solution</a:t>
            </a:r>
            <a:endParaRPr/>
          </a:p>
          <a:p>
            <a:pPr indent="-331788" lvl="0" marL="568325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guarantees on running time</a:t>
            </a:r>
            <a:endParaRPr/>
          </a:p>
          <a:p>
            <a:pPr indent="-331788" lvl="0" marL="331788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1788" lvl="0" marL="331788" marR="0" rtl="0" algn="l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rgbClr val="0000CC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Heuristics</a:t>
            </a:r>
            <a:endParaRPr/>
          </a:p>
          <a:p>
            <a:pPr indent="-331788" lvl="0" marL="568325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 intuitive algorithms</a:t>
            </a:r>
            <a:endParaRPr/>
          </a:p>
          <a:p>
            <a:pPr indent="-331788" lvl="0" marL="568325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Guaranteed to run in polynomial time</a:t>
            </a:r>
            <a:endParaRPr/>
          </a:p>
          <a:p>
            <a:pPr indent="-331788" lvl="0" marL="568325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guarantees on quality of solution</a:t>
            </a:r>
            <a:endParaRPr/>
          </a:p>
          <a:p>
            <a:pPr indent="-331788" lvl="0" marL="331788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1788" lvl="0" marL="331788" marR="0" rtl="0" algn="l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rgbClr val="0000CC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Approximation algorithms</a:t>
            </a:r>
            <a:endParaRPr/>
          </a:p>
          <a:p>
            <a:pPr indent="-331788" lvl="0" marL="568325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Guaranteed to run in polynomial time</a:t>
            </a:r>
            <a:endParaRPr/>
          </a:p>
          <a:p>
            <a:pPr indent="-331788" lvl="0" marL="568325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Guaranteed to find "high quality" solution, say within 10% of optimum</a:t>
            </a:r>
            <a:endParaRPr/>
          </a:p>
          <a:p>
            <a:pPr indent="-331788" lvl="0" marL="568325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Obstacle: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need to prove a solution’s value is close to optimum, without even knowing what optimum value is !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/>
          <p:nvPr>
            <p:ph type="title"/>
          </p:nvPr>
        </p:nvSpPr>
        <p:spPr>
          <a:xfrm>
            <a:off x="503238" y="244475"/>
            <a:ext cx="9051925" cy="493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9950" lIns="99900" spcFirstLastPara="1" rIns="99900" wrap="square" tIns="49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Approximation Algorithms</a:t>
            </a:r>
            <a:endParaRPr/>
          </a:p>
        </p:txBody>
      </p:sp>
      <p:sp>
        <p:nvSpPr>
          <p:cNvPr id="273" name="Google Shape;273;p38"/>
          <p:cNvSpPr txBox="1"/>
          <p:nvPr>
            <p:ph idx="1" type="body"/>
          </p:nvPr>
        </p:nvSpPr>
        <p:spPr>
          <a:xfrm>
            <a:off x="503238" y="1122363"/>
            <a:ext cx="9261475" cy="5834062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99900" spcFirstLastPara="1" rIns="99900" wrap="square" tIns="49950">
            <a:noAutofit/>
          </a:bodyPr>
          <a:lstStyle/>
          <a:p>
            <a:pPr indent="-373063" lvl="0" marL="373063" rtl="0" algn="l">
              <a:spcBef>
                <a:spcPts val="0"/>
              </a:spcBef>
              <a:spcAft>
                <a:spcPts val="0"/>
              </a:spcAft>
              <a:buSzPts val="1950"/>
              <a:buChar char="●"/>
            </a:pPr>
            <a:r>
              <a:rPr b="1" lang="en-US" sz="2600">
                <a:solidFill>
                  <a:srgbClr val="CC0000"/>
                </a:solidFill>
              </a:rPr>
              <a:t>Goal:</a:t>
            </a:r>
            <a:r>
              <a:rPr lang="en-US" sz="2600"/>
              <a:t> </a:t>
            </a:r>
            <a:r>
              <a:rPr lang="en-US" sz="2400"/>
              <a:t>Find </a:t>
            </a:r>
            <a:r>
              <a:rPr lang="en-US" sz="2400">
                <a:solidFill>
                  <a:srgbClr val="000000"/>
                </a:solidFill>
              </a:rPr>
              <a:t>an algorithm which returns </a:t>
            </a:r>
            <a:r>
              <a:rPr lang="en-US" sz="2400"/>
              <a:t>near-optimal solution to a hard optimization problem</a:t>
            </a:r>
            <a:endParaRPr/>
          </a:p>
          <a:p>
            <a:pPr indent="-373063" lvl="0" marL="373063" rtl="0" algn="l">
              <a:spcBef>
                <a:spcPts val="240"/>
              </a:spcBef>
              <a:spcAft>
                <a:spcPts val="0"/>
              </a:spcAft>
              <a:buSzPts val="900"/>
              <a:buFont typeface="Arial"/>
              <a:buNone/>
            </a:pPr>
            <a:r>
              <a:t/>
            </a:r>
            <a:endParaRPr sz="1200"/>
          </a:p>
          <a:p>
            <a:pPr indent="-373063" lvl="0" marL="373063" rtl="0" algn="l">
              <a:spcBef>
                <a:spcPts val="520"/>
              </a:spcBef>
              <a:spcAft>
                <a:spcPts val="0"/>
              </a:spcAft>
              <a:buSzPts val="1950"/>
              <a:buChar char="●"/>
            </a:pPr>
            <a:r>
              <a:rPr lang="en-US" sz="2600"/>
              <a:t>What does “near-optimal” mean?</a:t>
            </a:r>
            <a:endParaRPr/>
          </a:p>
          <a:p>
            <a:pPr indent="-373063" lvl="0" marL="373063" rtl="0" algn="l">
              <a:spcBef>
                <a:spcPts val="520"/>
              </a:spcBef>
              <a:spcAft>
                <a:spcPts val="0"/>
              </a:spcAft>
              <a:buSzPts val="1950"/>
              <a:buFont typeface="Arial"/>
              <a:buNone/>
            </a:pPr>
            <a:r>
              <a:t/>
            </a:r>
            <a:endParaRPr sz="2600"/>
          </a:p>
          <a:p>
            <a:pPr indent="-373063" lvl="0" marL="373063" rtl="0" algn="l">
              <a:spcBef>
                <a:spcPts val="520"/>
              </a:spcBef>
              <a:spcAft>
                <a:spcPts val="0"/>
              </a:spcAft>
              <a:buSzPts val="1950"/>
              <a:buChar char="●"/>
            </a:pPr>
            <a:r>
              <a:rPr lang="en-US" sz="2600"/>
              <a:t>An approximate algorithm has an </a:t>
            </a:r>
            <a:r>
              <a:rPr lang="en-US" sz="2600">
                <a:solidFill>
                  <a:srgbClr val="CC0000"/>
                </a:solidFill>
              </a:rPr>
              <a:t>approximation ratio </a:t>
            </a:r>
            <a:r>
              <a:rPr lang="en-US" sz="2600"/>
              <a:t>of ρ(n) if for any input of size n,</a:t>
            </a:r>
            <a:endParaRPr/>
          </a:p>
          <a:p>
            <a:pPr indent="-373063" lvl="0" marL="373063" rtl="0" algn="l">
              <a:spcBef>
                <a:spcPts val="520"/>
              </a:spcBef>
              <a:spcAft>
                <a:spcPts val="0"/>
              </a:spcAft>
              <a:buSzPts val="1950"/>
              <a:buFont typeface="Arial"/>
              <a:buNone/>
            </a:pPr>
            <a:r>
              <a:rPr lang="en-US" sz="2600"/>
              <a:t>		        </a:t>
            </a:r>
            <a:r>
              <a:rPr lang="en-US" sz="2600">
                <a:solidFill>
                  <a:schemeClr val="dk2"/>
                </a:solidFill>
              </a:rPr>
              <a:t>max{C/C*, C*/C} ≤ ρ(n)</a:t>
            </a:r>
            <a:endParaRPr sz="2600"/>
          </a:p>
          <a:p>
            <a:pPr indent="-373063" lvl="0" marL="373063" rtl="0" algn="l">
              <a:spcBef>
                <a:spcPts val="520"/>
              </a:spcBef>
              <a:spcAft>
                <a:spcPts val="0"/>
              </a:spcAft>
              <a:buSzPts val="1950"/>
              <a:buFont typeface="Arial"/>
              <a:buNone/>
            </a:pPr>
            <a:r>
              <a:rPr lang="en-US" sz="2600"/>
              <a:t>		where 	</a:t>
            </a:r>
            <a:r>
              <a:rPr lang="en-US" sz="2600">
                <a:solidFill>
                  <a:schemeClr val="hlink"/>
                </a:solidFill>
              </a:rPr>
              <a:t>C </a:t>
            </a:r>
            <a:r>
              <a:rPr lang="en-US" sz="2600"/>
              <a:t>=  cost of solution produced by approx. algo.</a:t>
            </a:r>
            <a:endParaRPr/>
          </a:p>
          <a:p>
            <a:pPr indent="-373063" lvl="0" marL="373063" rtl="0" algn="l">
              <a:spcBef>
                <a:spcPts val="520"/>
              </a:spcBef>
              <a:spcAft>
                <a:spcPts val="0"/>
              </a:spcAft>
              <a:buSzPts val="1950"/>
              <a:buFont typeface="Arial"/>
              <a:buNone/>
            </a:pPr>
            <a:r>
              <a:rPr lang="en-US" sz="2600"/>
              <a:t>           		</a:t>
            </a:r>
            <a:r>
              <a:rPr lang="en-US" sz="2600">
                <a:solidFill>
                  <a:schemeClr val="hlink"/>
                </a:solidFill>
              </a:rPr>
              <a:t>C*</a:t>
            </a:r>
            <a:r>
              <a:rPr lang="en-US" sz="2600"/>
              <a:t> = cost of optimal solution</a:t>
            </a:r>
            <a:endParaRPr/>
          </a:p>
          <a:p>
            <a:pPr indent="-373063" lvl="0" marL="373063" rtl="0" algn="l">
              <a:spcBef>
                <a:spcPts val="520"/>
              </a:spcBef>
              <a:spcAft>
                <a:spcPts val="0"/>
              </a:spcAft>
              <a:buSzPts val="1950"/>
              <a:buChar char="●"/>
            </a:pPr>
            <a:r>
              <a:rPr lang="en-US" sz="2600"/>
              <a:t>Applies to both minimization and maximization problems</a:t>
            </a:r>
            <a:endParaRPr/>
          </a:p>
          <a:p>
            <a:pPr indent="-373063" lvl="0" marL="373063" rtl="0" algn="l">
              <a:spcBef>
                <a:spcPts val="520"/>
              </a:spcBef>
              <a:spcAft>
                <a:spcPts val="0"/>
              </a:spcAft>
              <a:buSzPts val="1950"/>
              <a:buChar char="●"/>
            </a:pPr>
            <a:r>
              <a:rPr lang="en-US" sz="2600"/>
              <a:t>Also called </a:t>
            </a:r>
            <a:r>
              <a:rPr lang="en-US" sz="2600">
                <a:solidFill>
                  <a:srgbClr val="CC0000"/>
                </a:solidFill>
              </a:rPr>
              <a:t>ρ(n)-approximation algorithm</a:t>
            </a:r>
            <a:endParaRPr/>
          </a:p>
        </p:txBody>
      </p:sp>
      <p:sp>
        <p:nvSpPr>
          <p:cNvPr id="274" name="Google Shape;274;p38"/>
          <p:cNvSpPr/>
          <p:nvPr/>
        </p:nvSpPr>
        <p:spPr>
          <a:xfrm>
            <a:off x="2184400" y="3932238"/>
            <a:ext cx="3411538" cy="477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9"/>
          <p:cNvSpPr txBox="1"/>
          <p:nvPr>
            <p:ph type="title"/>
          </p:nvPr>
        </p:nvSpPr>
        <p:spPr>
          <a:xfrm>
            <a:off x="503238" y="244475"/>
            <a:ext cx="9051925" cy="493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9950" lIns="99900" spcFirstLastPara="1" rIns="99900" wrap="square" tIns="49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3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13211" r="13210" t="0"/>
          <a:stretch/>
        </p:blipFill>
        <p:spPr>
          <a:xfrm>
            <a:off x="1998483" y="1122363"/>
            <a:ext cx="6061436" cy="4633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0"/>
          <p:cNvSpPr txBox="1"/>
          <p:nvPr>
            <p:ph type="title"/>
          </p:nvPr>
        </p:nvSpPr>
        <p:spPr>
          <a:xfrm>
            <a:off x="503238" y="244475"/>
            <a:ext cx="9051925" cy="493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9950" lIns="99900" spcFirstLastPara="1" rIns="99900" wrap="square" tIns="49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4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8" y="1779799"/>
            <a:ext cx="9051925" cy="3319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/>
          <p:nvPr>
            <p:ph type="title"/>
          </p:nvPr>
        </p:nvSpPr>
        <p:spPr>
          <a:xfrm>
            <a:off x="503238" y="244475"/>
            <a:ext cx="9051925" cy="493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9950" lIns="99900" spcFirstLastPara="1" rIns="99900" wrap="square" tIns="49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4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3641" y="1122363"/>
            <a:ext cx="8451119" cy="4633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"/>
          <p:cNvSpPr txBox="1"/>
          <p:nvPr>
            <p:ph type="title"/>
          </p:nvPr>
        </p:nvSpPr>
        <p:spPr>
          <a:xfrm>
            <a:off x="503238" y="244475"/>
            <a:ext cx="9051925" cy="493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9950" lIns="99900" spcFirstLastPara="1" rIns="99900" wrap="square" tIns="49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Review: The Knapsack Problem</a:t>
            </a:r>
            <a:endParaRPr/>
          </a:p>
        </p:txBody>
      </p:sp>
      <p:sp>
        <p:nvSpPr>
          <p:cNvPr id="74" name="Google Shape;74;p4"/>
          <p:cNvSpPr txBox="1"/>
          <p:nvPr>
            <p:ph idx="1" type="body"/>
          </p:nvPr>
        </p:nvSpPr>
        <p:spPr>
          <a:xfrm>
            <a:off x="503238" y="1122363"/>
            <a:ext cx="9051925" cy="5443537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99900" spcFirstLastPara="1" rIns="99900" wrap="square" tIns="49950">
            <a:noAutofit/>
          </a:bodyPr>
          <a:lstStyle/>
          <a:p>
            <a:pPr indent="-373063" lvl="0" marL="373063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The </a:t>
            </a:r>
            <a:r>
              <a:rPr i="1" lang="en-US">
                <a:solidFill>
                  <a:schemeClr val="dk2"/>
                </a:solidFill>
              </a:rPr>
              <a:t>0-1 knapsack problem</a:t>
            </a:r>
            <a:r>
              <a:rPr lang="en-US"/>
              <a:t>:</a:t>
            </a:r>
            <a:endParaRPr/>
          </a:p>
          <a:p>
            <a:pPr indent="-309563" lvl="1" marL="806450" rtl="0" algn="l">
              <a:spcBef>
                <a:spcPts val="520"/>
              </a:spcBef>
              <a:spcAft>
                <a:spcPts val="0"/>
              </a:spcAft>
              <a:buSzPts val="1690"/>
              <a:buChar char="●"/>
            </a:pPr>
            <a:r>
              <a:rPr lang="en-US"/>
              <a:t>A thief must choose among </a:t>
            </a:r>
            <a:r>
              <a:rPr i="1" lang="en-US"/>
              <a:t>n</a:t>
            </a:r>
            <a:r>
              <a:rPr lang="en-US"/>
              <a:t> items, where the </a:t>
            </a:r>
            <a:r>
              <a:rPr i="1" lang="en-US"/>
              <a:t>i</a:t>
            </a:r>
            <a:r>
              <a:rPr lang="en-US"/>
              <a:t>th item worth </a:t>
            </a:r>
            <a:r>
              <a:rPr i="1" lang="en-US"/>
              <a:t>v</a:t>
            </a:r>
            <a:r>
              <a:rPr baseline="-25000" i="1" lang="en-US"/>
              <a:t>i</a:t>
            </a:r>
            <a:r>
              <a:rPr i="1" lang="en-US"/>
              <a:t> </a:t>
            </a:r>
            <a:r>
              <a:rPr lang="en-US"/>
              <a:t>dollars and weighs </a:t>
            </a:r>
            <a:r>
              <a:rPr i="1" lang="en-US"/>
              <a:t>w</a:t>
            </a:r>
            <a:r>
              <a:rPr baseline="-25000" i="1" lang="en-US"/>
              <a:t>i</a:t>
            </a:r>
            <a:r>
              <a:rPr lang="en-US"/>
              <a:t> pounds</a:t>
            </a:r>
            <a:endParaRPr/>
          </a:p>
          <a:p>
            <a:pPr indent="-309563" lvl="1" marL="806450" rtl="0" algn="l">
              <a:spcBef>
                <a:spcPts val="520"/>
              </a:spcBef>
              <a:spcAft>
                <a:spcPts val="0"/>
              </a:spcAft>
              <a:buSzPts val="1690"/>
              <a:buChar char="●"/>
            </a:pPr>
            <a:r>
              <a:rPr lang="en-US"/>
              <a:t>Carrying at most </a:t>
            </a:r>
            <a:r>
              <a:rPr i="1" lang="en-US"/>
              <a:t>W</a:t>
            </a:r>
            <a:r>
              <a:rPr lang="en-US"/>
              <a:t> pounds, maximize value</a:t>
            </a:r>
            <a:endParaRPr/>
          </a:p>
          <a:p>
            <a:pPr indent="-373063" lvl="0" marL="373063" rtl="0" algn="l">
              <a:spcBef>
                <a:spcPts val="56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A variation, the </a:t>
            </a:r>
            <a:r>
              <a:rPr i="1" lang="en-US">
                <a:solidFill>
                  <a:schemeClr val="dk2"/>
                </a:solidFill>
              </a:rPr>
              <a:t>fractional knapsack problem</a:t>
            </a:r>
            <a:r>
              <a:rPr lang="en-US"/>
              <a:t>:</a:t>
            </a:r>
            <a:endParaRPr/>
          </a:p>
          <a:p>
            <a:pPr indent="-309563" lvl="1" marL="806450" rtl="0" algn="l">
              <a:spcBef>
                <a:spcPts val="520"/>
              </a:spcBef>
              <a:spcAft>
                <a:spcPts val="0"/>
              </a:spcAft>
              <a:buSzPts val="1690"/>
              <a:buChar char="●"/>
            </a:pPr>
            <a:r>
              <a:rPr lang="en-US"/>
              <a:t>Thief can take fractions of items</a:t>
            </a:r>
            <a:endParaRPr/>
          </a:p>
          <a:p>
            <a:pPr indent="-309563" lvl="1" marL="806450" rtl="0" algn="l">
              <a:spcBef>
                <a:spcPts val="520"/>
              </a:spcBef>
              <a:spcAft>
                <a:spcPts val="0"/>
              </a:spcAft>
              <a:buSzPts val="1690"/>
              <a:buChar char="●"/>
            </a:pPr>
            <a:r>
              <a:rPr lang="en-US"/>
              <a:t>Think of items in 0-1 problem as gold ingots, in fractional problem as buckets of gold dust</a:t>
            </a:r>
            <a:endParaRPr/>
          </a:p>
          <a:p>
            <a:pPr indent="-202247" lvl="1" marL="806450" rtl="0" algn="l">
              <a:spcBef>
                <a:spcPts val="520"/>
              </a:spcBef>
              <a:spcAft>
                <a:spcPts val="0"/>
              </a:spcAft>
              <a:buSzPts val="1690"/>
              <a:buNone/>
            </a:pPr>
            <a:r>
              <a:t/>
            </a:r>
            <a:endParaRPr/>
          </a:p>
          <a:p>
            <a:pPr indent="-373063" lvl="0" marL="373063" rtl="0" algn="l">
              <a:spcBef>
                <a:spcPts val="560"/>
              </a:spcBef>
              <a:spcAft>
                <a:spcPts val="0"/>
              </a:spcAft>
              <a:buSzPts val="2100"/>
              <a:buChar char="●"/>
            </a:pPr>
            <a:r>
              <a:rPr i="1" lang="en-US">
                <a:solidFill>
                  <a:schemeClr val="accent1"/>
                </a:solidFill>
              </a:rPr>
              <a:t>Why greedy choice algorithm works for the fractional problem but not for the 0-1 problem?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"/>
          <p:cNvSpPr txBox="1"/>
          <p:nvPr>
            <p:ph type="title"/>
          </p:nvPr>
        </p:nvSpPr>
        <p:spPr>
          <a:xfrm>
            <a:off x="503238" y="244475"/>
            <a:ext cx="9051925" cy="493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9950" lIns="99900" spcFirstLastPara="1" rIns="99900" wrap="square" tIns="49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4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12639" r="13096" t="0"/>
          <a:stretch/>
        </p:blipFill>
        <p:spPr>
          <a:xfrm>
            <a:off x="1951349" y="1122363"/>
            <a:ext cx="6117996" cy="4633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 txBox="1"/>
          <p:nvPr>
            <p:ph type="title"/>
          </p:nvPr>
        </p:nvSpPr>
        <p:spPr>
          <a:xfrm>
            <a:off x="503238" y="293688"/>
            <a:ext cx="9051925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950" lIns="99900" spcFirstLastPara="1" rIns="99900" wrap="square" tIns="49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3"/>
          <p:cNvSpPr txBox="1"/>
          <p:nvPr>
            <p:ph idx="1" type="body"/>
          </p:nvPr>
        </p:nvSpPr>
        <p:spPr>
          <a:xfrm>
            <a:off x="503238" y="1636713"/>
            <a:ext cx="4443412" cy="682625"/>
          </a:xfrm>
          <a:prstGeom prst="rect">
            <a:avLst/>
          </a:prstGeom>
          <a:noFill/>
          <a:ln>
            <a:noFill/>
          </a:ln>
        </p:spPr>
        <p:txBody>
          <a:bodyPr anchorCtr="0" anchor="b" bIns="49950" lIns="99900" spcFirstLastPara="1" rIns="9990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05" name="Google Shape;305;p43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445" y="293688"/>
            <a:ext cx="9051924" cy="2220126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3"/>
          <p:cNvSpPr txBox="1"/>
          <p:nvPr>
            <p:ph idx="3" type="body"/>
          </p:nvPr>
        </p:nvSpPr>
        <p:spPr>
          <a:xfrm>
            <a:off x="5110163" y="1636713"/>
            <a:ext cx="4445000" cy="682625"/>
          </a:xfrm>
          <a:prstGeom prst="rect">
            <a:avLst/>
          </a:prstGeom>
          <a:noFill/>
          <a:ln>
            <a:noFill/>
          </a:ln>
        </p:spPr>
        <p:txBody>
          <a:bodyPr anchorCtr="0" anchor="b" bIns="49950" lIns="99900" spcFirstLastPara="1" rIns="9990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07" name="Google Shape;307;p43"/>
          <p:cNvPicPr preferRelativeResize="0"/>
          <p:nvPr>
            <p:ph idx="4" type="body"/>
          </p:nvPr>
        </p:nvPicPr>
        <p:blipFill rotWithShape="1">
          <a:blip r:embed="rId4">
            <a:alphaModFix/>
          </a:blip>
          <a:srcRect b="0" l="12705" r="13490" t="21459"/>
          <a:stretch/>
        </p:blipFill>
        <p:spPr>
          <a:xfrm>
            <a:off x="688157" y="2637639"/>
            <a:ext cx="8700940" cy="47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/>
          <p:nvPr>
            <p:ph type="title"/>
          </p:nvPr>
        </p:nvSpPr>
        <p:spPr>
          <a:xfrm>
            <a:off x="503238" y="244475"/>
            <a:ext cx="9051925" cy="493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9950" lIns="99900" spcFirstLastPara="1" rIns="99900" wrap="square" tIns="49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By Sorting with Maximum Edge Degree</a:t>
            </a:r>
            <a:endParaRPr/>
          </a:p>
        </p:txBody>
      </p:sp>
      <p:pic>
        <p:nvPicPr>
          <p:cNvPr id="313" name="Google Shape;313;p44"/>
          <p:cNvPicPr preferRelativeResize="0"/>
          <p:nvPr/>
        </p:nvPicPr>
        <p:blipFill rotWithShape="1">
          <a:blip r:embed="rId3">
            <a:alphaModFix/>
          </a:blip>
          <a:srcRect b="0" l="12933" r="13215" t="0"/>
          <a:stretch/>
        </p:blipFill>
        <p:spPr>
          <a:xfrm>
            <a:off x="1300898" y="828675"/>
            <a:ext cx="7428323" cy="565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5"/>
          <p:cNvSpPr txBox="1"/>
          <p:nvPr>
            <p:ph type="title"/>
          </p:nvPr>
        </p:nvSpPr>
        <p:spPr>
          <a:xfrm>
            <a:off x="503238" y="244475"/>
            <a:ext cx="9051925" cy="493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9950" lIns="99900" spcFirstLastPara="1" rIns="99900" wrap="square" tIns="49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Most Optimal Solution</a:t>
            </a:r>
            <a:endParaRPr/>
          </a:p>
        </p:txBody>
      </p:sp>
      <p:pic>
        <p:nvPicPr>
          <p:cNvPr id="319" name="Google Shape;319;p45"/>
          <p:cNvPicPr preferRelativeResize="0"/>
          <p:nvPr/>
        </p:nvPicPr>
        <p:blipFill rotWithShape="1">
          <a:blip r:embed="rId3">
            <a:alphaModFix/>
          </a:blip>
          <a:srcRect b="0" l="12558" r="12746" t="0"/>
          <a:stretch/>
        </p:blipFill>
        <p:spPr>
          <a:xfrm>
            <a:off x="1263192" y="828675"/>
            <a:ext cx="7513163" cy="565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6"/>
          <p:cNvSpPr txBox="1"/>
          <p:nvPr>
            <p:ph type="title"/>
          </p:nvPr>
        </p:nvSpPr>
        <p:spPr>
          <a:xfrm>
            <a:off x="503238" y="244475"/>
            <a:ext cx="9051925" cy="493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9950" lIns="99900" spcFirstLastPara="1" rIns="99900" wrap="square" tIns="49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46"/>
          <p:cNvPicPr preferRelativeResize="0"/>
          <p:nvPr/>
        </p:nvPicPr>
        <p:blipFill rotWithShape="1">
          <a:blip r:embed="rId3">
            <a:alphaModFix/>
          </a:blip>
          <a:srcRect b="0" l="13588" r="12838" t="0"/>
          <a:stretch/>
        </p:blipFill>
        <p:spPr>
          <a:xfrm>
            <a:off x="1366886" y="828675"/>
            <a:ext cx="7400041" cy="565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7"/>
          <p:cNvSpPr txBox="1"/>
          <p:nvPr>
            <p:ph type="title"/>
          </p:nvPr>
        </p:nvSpPr>
        <p:spPr>
          <a:xfrm>
            <a:off x="503238" y="244475"/>
            <a:ext cx="9051925" cy="493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9950" lIns="99900" spcFirstLastPara="1" rIns="99900" wrap="square" tIns="49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Referrence</a:t>
            </a:r>
            <a:endParaRPr/>
          </a:p>
        </p:txBody>
      </p:sp>
      <p:sp>
        <p:nvSpPr>
          <p:cNvPr id="331" name="Google Shape;331;p47"/>
          <p:cNvSpPr txBox="1"/>
          <p:nvPr>
            <p:ph idx="1" type="body"/>
          </p:nvPr>
        </p:nvSpPr>
        <p:spPr>
          <a:xfrm>
            <a:off x="503238" y="1122363"/>
            <a:ext cx="9051925" cy="4633912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99900" spcFirstLastPara="1" rIns="99900" wrap="square" tIns="49950">
            <a:noAutofit/>
          </a:bodyPr>
          <a:lstStyle/>
          <a:p>
            <a:pPr indent="-373063" lvl="0" marL="373063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CLRS Textbook</a:t>
            </a:r>
            <a:endParaRPr/>
          </a:p>
          <a:p>
            <a:pPr indent="-373063" lvl="0" marL="373063" rtl="0" algn="l">
              <a:spcBef>
                <a:spcPts val="56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YouTube Channel: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Up and Atom </a:t>
            </a:r>
            <a:endParaRPr/>
          </a:p>
          <a:p>
            <a:pPr indent="-373063" lvl="0" marL="373063" rtl="0" algn="l">
              <a:spcBef>
                <a:spcPts val="560"/>
              </a:spcBef>
              <a:spcAft>
                <a:spcPts val="0"/>
              </a:spcAft>
              <a:buSzPts val="2100"/>
              <a:buChar char="●"/>
            </a:pPr>
            <a:r>
              <a:rPr lang="en-US" u="sng">
                <a:solidFill>
                  <a:schemeClr val="hlink"/>
                </a:solidFill>
                <a:hlinkClick r:id="rId4"/>
              </a:rPr>
              <a:t>Brilliant.org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"/>
          <p:cNvSpPr txBox="1"/>
          <p:nvPr>
            <p:ph type="title"/>
          </p:nvPr>
        </p:nvSpPr>
        <p:spPr>
          <a:xfrm>
            <a:off x="503238" y="244475"/>
            <a:ext cx="9051925" cy="493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9950" lIns="99900" spcFirstLastPara="1" rIns="99900" wrap="square" tIns="49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NP-Completeness</a:t>
            </a:r>
            <a:endParaRPr/>
          </a:p>
        </p:txBody>
      </p:sp>
      <p:sp>
        <p:nvSpPr>
          <p:cNvPr id="80" name="Google Shape;80;p6"/>
          <p:cNvSpPr txBox="1"/>
          <p:nvPr>
            <p:ph idx="1" type="body"/>
          </p:nvPr>
        </p:nvSpPr>
        <p:spPr>
          <a:xfrm>
            <a:off x="503238" y="1122363"/>
            <a:ext cx="9051925" cy="5262562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99900" spcFirstLastPara="1" rIns="99900" wrap="square" tIns="49950">
            <a:noAutofit/>
          </a:bodyPr>
          <a:lstStyle/>
          <a:p>
            <a:pPr indent="-373063" lvl="0" marL="373063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Some problems are </a:t>
            </a:r>
            <a:r>
              <a:rPr i="1" lang="en-US">
                <a:solidFill>
                  <a:schemeClr val="dk2"/>
                </a:solidFill>
              </a:rPr>
              <a:t>intractable</a:t>
            </a:r>
            <a:r>
              <a:rPr lang="en-US"/>
              <a:t>: </a:t>
            </a:r>
            <a:br>
              <a:rPr lang="en-US"/>
            </a:br>
            <a:r>
              <a:rPr lang="en-US"/>
              <a:t>as they grow large, we are unable to solve them in </a:t>
            </a:r>
            <a:r>
              <a:rPr lang="en-US" u="sng"/>
              <a:t>reasonable time</a:t>
            </a:r>
            <a:endParaRPr/>
          </a:p>
          <a:p>
            <a:pPr indent="-239713" lvl="0" marL="373063" rtl="0" algn="l">
              <a:spcBef>
                <a:spcPts val="56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u="sng"/>
          </a:p>
          <a:p>
            <a:pPr indent="-373063" lvl="0" marL="373063" rtl="0" algn="l">
              <a:spcBef>
                <a:spcPts val="56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What constitutes </a:t>
            </a:r>
            <a:r>
              <a:rPr lang="en-US" u="sng"/>
              <a:t>reasonable time</a:t>
            </a:r>
            <a:r>
              <a:rPr lang="en-US"/>
              <a:t>? </a:t>
            </a:r>
            <a:endParaRPr/>
          </a:p>
          <a:p>
            <a:pPr indent="-309563" lvl="1" marL="806450" rtl="0" algn="l">
              <a:spcBef>
                <a:spcPts val="520"/>
              </a:spcBef>
              <a:spcAft>
                <a:spcPts val="0"/>
              </a:spcAft>
              <a:buSzPts val="1690"/>
              <a:buChar char="●"/>
            </a:pPr>
            <a:r>
              <a:rPr lang="en-US"/>
              <a:t>Standard working definition: </a:t>
            </a:r>
            <a:r>
              <a:rPr i="1" lang="en-US">
                <a:solidFill>
                  <a:schemeClr val="dk2"/>
                </a:solidFill>
              </a:rPr>
              <a:t>polynomial time</a:t>
            </a:r>
            <a:endParaRPr>
              <a:solidFill>
                <a:schemeClr val="dk2"/>
              </a:solidFill>
            </a:endParaRPr>
          </a:p>
          <a:p>
            <a:pPr indent="-309563" lvl="1" marL="806450" rtl="0" algn="l">
              <a:spcBef>
                <a:spcPts val="520"/>
              </a:spcBef>
              <a:spcAft>
                <a:spcPts val="0"/>
              </a:spcAft>
              <a:buSzPts val="1690"/>
              <a:buChar char="●"/>
            </a:pPr>
            <a:r>
              <a:rPr lang="en-US"/>
              <a:t>On an input of size </a:t>
            </a:r>
            <a:r>
              <a:rPr i="1" lang="en-US"/>
              <a:t>n</a:t>
            </a:r>
            <a:r>
              <a:rPr lang="en-US"/>
              <a:t> the worst-case running time is </a:t>
            </a:r>
            <a:r>
              <a:rPr i="1" lang="en-US"/>
              <a:t>O</a:t>
            </a:r>
            <a:r>
              <a:rPr lang="en-US"/>
              <a:t>(</a:t>
            </a:r>
            <a:r>
              <a:rPr i="1" lang="en-US"/>
              <a:t>n</a:t>
            </a:r>
            <a:r>
              <a:rPr baseline="30000" i="1" lang="en-US"/>
              <a:t>k</a:t>
            </a:r>
            <a:r>
              <a:rPr lang="en-US"/>
              <a:t>) for some constant </a:t>
            </a:r>
            <a:r>
              <a:rPr i="1" lang="en-US"/>
              <a:t>k</a:t>
            </a:r>
            <a:endParaRPr/>
          </a:p>
          <a:p>
            <a:pPr indent="-309563" lvl="1" marL="806450" rtl="0" algn="l">
              <a:spcBef>
                <a:spcPts val="520"/>
              </a:spcBef>
              <a:spcAft>
                <a:spcPts val="0"/>
              </a:spcAft>
              <a:buSzPts val="1690"/>
              <a:buChar char="●"/>
            </a:pPr>
            <a:r>
              <a:rPr lang="en-US"/>
              <a:t>Polynomial time: </a:t>
            </a:r>
            <a:r>
              <a:rPr i="1" lang="en-US"/>
              <a:t>O</a:t>
            </a:r>
            <a:r>
              <a:rPr lang="en-US"/>
              <a:t>(</a:t>
            </a:r>
            <a:r>
              <a:rPr i="1" lang="en-US"/>
              <a:t>n</a:t>
            </a:r>
            <a:r>
              <a:rPr baseline="30000" lang="en-US"/>
              <a:t>2</a:t>
            </a:r>
            <a:r>
              <a:rPr lang="en-US"/>
              <a:t>), </a:t>
            </a:r>
            <a:r>
              <a:rPr i="1" lang="en-US"/>
              <a:t>O</a:t>
            </a:r>
            <a:r>
              <a:rPr lang="en-US"/>
              <a:t>(</a:t>
            </a:r>
            <a:r>
              <a:rPr i="1" lang="en-US"/>
              <a:t>n</a:t>
            </a:r>
            <a:r>
              <a:rPr baseline="30000" lang="en-US"/>
              <a:t>3</a:t>
            </a:r>
            <a:r>
              <a:rPr lang="en-US"/>
              <a:t>), </a:t>
            </a:r>
            <a:r>
              <a:rPr i="1" lang="en-US"/>
              <a:t>O</a:t>
            </a:r>
            <a:r>
              <a:rPr lang="en-US"/>
              <a:t>(1), </a:t>
            </a:r>
            <a:r>
              <a:rPr i="1" lang="en-US"/>
              <a:t>O</a:t>
            </a:r>
            <a:r>
              <a:rPr lang="en-US"/>
              <a:t>(</a:t>
            </a:r>
            <a:r>
              <a:rPr i="1" lang="en-US"/>
              <a:t>n</a:t>
            </a:r>
            <a:r>
              <a:rPr lang="en-US"/>
              <a:t> lg </a:t>
            </a:r>
            <a:r>
              <a:rPr i="1" lang="en-US"/>
              <a:t>n</a:t>
            </a:r>
            <a:r>
              <a:rPr lang="en-US"/>
              <a:t>) </a:t>
            </a:r>
            <a:endParaRPr/>
          </a:p>
          <a:p>
            <a:pPr indent="-309563" lvl="1" marL="806450" rtl="0" algn="l">
              <a:spcBef>
                <a:spcPts val="520"/>
              </a:spcBef>
              <a:spcAft>
                <a:spcPts val="0"/>
              </a:spcAft>
              <a:buSzPts val="1690"/>
              <a:buChar char="●"/>
            </a:pPr>
            <a:r>
              <a:rPr lang="en-US"/>
              <a:t>Not in polynomial time: </a:t>
            </a:r>
            <a:r>
              <a:rPr i="1" lang="en-US"/>
              <a:t>O</a:t>
            </a:r>
            <a:r>
              <a:rPr lang="en-US"/>
              <a:t>(2</a:t>
            </a:r>
            <a:r>
              <a:rPr baseline="30000" i="1" lang="en-US"/>
              <a:t>n</a:t>
            </a:r>
            <a:r>
              <a:rPr lang="en-US"/>
              <a:t>), O(</a:t>
            </a:r>
            <a:r>
              <a:rPr i="1" lang="en-US"/>
              <a:t>n</a:t>
            </a:r>
            <a:r>
              <a:rPr baseline="30000" i="1" lang="en-US"/>
              <a:t>n</a:t>
            </a:r>
            <a:r>
              <a:rPr lang="en-US"/>
              <a:t>), O(</a:t>
            </a:r>
            <a:r>
              <a:rPr i="1" lang="en-US"/>
              <a:t>n</a:t>
            </a:r>
            <a:r>
              <a:rPr lang="en-US"/>
              <a:t>!)</a:t>
            </a:r>
            <a:endParaRPr/>
          </a:p>
          <a:p>
            <a:pPr indent="-202247" lvl="1" marL="806450" rtl="0" algn="l">
              <a:spcBef>
                <a:spcPts val="520"/>
              </a:spcBef>
              <a:spcAft>
                <a:spcPts val="0"/>
              </a:spcAft>
              <a:buSzPts val="169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28675"/>
            <a:ext cx="10058400" cy="565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"/>
          <p:cNvSpPr txBox="1"/>
          <p:nvPr>
            <p:ph type="title"/>
          </p:nvPr>
        </p:nvSpPr>
        <p:spPr>
          <a:xfrm>
            <a:off x="503238" y="244475"/>
            <a:ext cx="9051925" cy="493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9950" lIns="99900" spcFirstLastPara="1" rIns="99900" wrap="square" tIns="49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Polynomial-Time Algorithms</a:t>
            </a:r>
            <a:endParaRPr/>
          </a:p>
        </p:txBody>
      </p:sp>
      <p:sp>
        <p:nvSpPr>
          <p:cNvPr id="91" name="Google Shape;91;p8"/>
          <p:cNvSpPr txBox="1"/>
          <p:nvPr>
            <p:ph idx="1" type="body"/>
          </p:nvPr>
        </p:nvSpPr>
        <p:spPr>
          <a:xfrm>
            <a:off x="503238" y="1122363"/>
            <a:ext cx="9051925" cy="533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9950" lIns="99900" spcFirstLastPara="1" rIns="99900" wrap="square" tIns="49950">
            <a:noAutofit/>
          </a:bodyPr>
          <a:lstStyle/>
          <a:p>
            <a:pPr indent="-373063" lvl="0" marL="373063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Are some problems solvable in polynomial time?</a:t>
            </a:r>
            <a:endParaRPr/>
          </a:p>
          <a:p>
            <a:pPr indent="-309563" lvl="1" marL="806450" rtl="0" algn="l">
              <a:spcBef>
                <a:spcPts val="520"/>
              </a:spcBef>
              <a:spcAft>
                <a:spcPts val="0"/>
              </a:spcAft>
              <a:buSzPts val="1690"/>
              <a:buChar char="●"/>
            </a:pPr>
            <a:r>
              <a:rPr lang="en-US">
                <a:solidFill>
                  <a:srgbClr val="0000CC"/>
                </a:solidFill>
              </a:rPr>
              <a:t>Of course</a:t>
            </a:r>
            <a:r>
              <a:rPr lang="en-US"/>
              <a:t>: every algorithm we have studied provides polynomial-time solution to some problem</a:t>
            </a:r>
            <a:endParaRPr/>
          </a:p>
          <a:p>
            <a:pPr indent="-309563" lvl="1" marL="806450" rtl="0" algn="l">
              <a:spcBef>
                <a:spcPts val="520"/>
              </a:spcBef>
              <a:spcAft>
                <a:spcPts val="0"/>
              </a:spcAft>
              <a:buSzPts val="1690"/>
              <a:buChar char="●"/>
            </a:pPr>
            <a:r>
              <a:rPr lang="en-US"/>
              <a:t>We define </a:t>
            </a:r>
            <a:r>
              <a:rPr b="1" lang="en-US"/>
              <a:t>P</a:t>
            </a:r>
            <a:r>
              <a:rPr lang="en-US"/>
              <a:t> to be the class of problems solvable in polynomial time</a:t>
            </a:r>
            <a:endParaRPr/>
          </a:p>
          <a:p>
            <a:pPr indent="-202247" lvl="1" marL="806450" rtl="0" algn="l">
              <a:spcBef>
                <a:spcPts val="520"/>
              </a:spcBef>
              <a:spcAft>
                <a:spcPts val="0"/>
              </a:spcAft>
              <a:buSzPts val="1690"/>
              <a:buNone/>
            </a:pPr>
            <a:r>
              <a:t/>
            </a:r>
            <a:endParaRPr/>
          </a:p>
          <a:p>
            <a:pPr indent="-373063" lvl="0" marL="373063" rtl="0" algn="l">
              <a:spcBef>
                <a:spcPts val="56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Are all problems solvable in polynomial time?</a:t>
            </a:r>
            <a:endParaRPr/>
          </a:p>
          <a:p>
            <a:pPr indent="-309563" lvl="1" marL="806450" rtl="0" algn="l">
              <a:spcBef>
                <a:spcPts val="520"/>
              </a:spcBef>
              <a:spcAft>
                <a:spcPts val="0"/>
              </a:spcAft>
              <a:buSzPts val="1690"/>
              <a:buChar char="●"/>
            </a:pPr>
            <a:r>
              <a:rPr lang="en-US">
                <a:solidFill>
                  <a:srgbClr val="0000CC"/>
                </a:solidFill>
              </a:rPr>
              <a:t>No</a:t>
            </a:r>
            <a:r>
              <a:rPr lang="en-US"/>
              <a:t>: “Circuit Satisfiability Problem” is not solvable by any computer, no matter how much time is given</a:t>
            </a:r>
            <a:endParaRPr/>
          </a:p>
          <a:p>
            <a:pPr indent="-309563" lvl="1" marL="806450" rtl="0" algn="l">
              <a:spcBef>
                <a:spcPts val="520"/>
              </a:spcBef>
              <a:spcAft>
                <a:spcPts val="0"/>
              </a:spcAft>
              <a:buSzPts val="1690"/>
              <a:buChar char="●"/>
            </a:pPr>
            <a:r>
              <a:rPr lang="en-US"/>
              <a:t>Such problems are clearly intractable, not in </a:t>
            </a:r>
            <a:r>
              <a:rPr b="1" lang="en-US"/>
              <a:t>P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28675"/>
            <a:ext cx="10058400" cy="565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828675"/>
            <a:ext cx="10058400" cy="565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772998"/>
            <a:ext cx="10058400" cy="363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970791"/>
            <a:ext cx="10058400" cy="529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940963"/>
            <a:ext cx="100584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2_computer-bunny.blue">
  <a:themeElements>
    <a:clrScheme name="">
      <a:dk1>
        <a:srgbClr val="000000"/>
      </a:dk1>
      <a:lt1>
        <a:srgbClr val="FFFFFF"/>
      </a:lt1>
      <a:dk2>
        <a:srgbClr val="CC0000"/>
      </a:dk2>
      <a:lt2>
        <a:srgbClr val="969696"/>
      </a:lt2>
      <a:accent1>
        <a:srgbClr val="0033CC"/>
      </a:accent1>
      <a:accent2>
        <a:srgbClr val="339933"/>
      </a:accent2>
      <a:accent3>
        <a:srgbClr val="FFFFFF"/>
      </a:accent3>
      <a:accent4>
        <a:srgbClr val="000000"/>
      </a:accent4>
      <a:accent5>
        <a:srgbClr val="AAADE2"/>
      </a:accent5>
      <a:accent6>
        <a:srgbClr val="2D8A2D"/>
      </a:accent6>
      <a:hlink>
        <a:srgbClr val="9900CC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1999-12-31T01:41:01Z</dcterms:created>
  <dc:creator>Kevin Wayne</dc:creator>
</cp:coreProperties>
</file>